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8"/>
  </p:notesMasterIdLst>
  <p:sldIdLst>
    <p:sldId id="260" r:id="rId2"/>
    <p:sldId id="263" r:id="rId3"/>
    <p:sldId id="271" r:id="rId4"/>
    <p:sldId id="265" r:id="rId5"/>
    <p:sldId id="270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78" r:id="rId43"/>
    <p:sldId id="379" r:id="rId44"/>
    <p:sldId id="380" r:id="rId45"/>
    <p:sldId id="381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267" r:id="rId116"/>
    <p:sldId id="268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8EA"/>
    <a:srgbClr val="113947"/>
    <a:srgbClr val="FFC000"/>
    <a:srgbClr val="FBA305"/>
    <a:srgbClr val="EFB4BB"/>
    <a:srgbClr val="F8F8F8"/>
    <a:srgbClr val="F2F2F2"/>
    <a:srgbClr val="444444"/>
    <a:srgbClr val="FCB22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3320" autoAdjust="0"/>
  </p:normalViewPr>
  <p:slideViewPr>
    <p:cSldViewPr>
      <p:cViewPr varScale="1">
        <p:scale>
          <a:sx n="123" d="100"/>
          <a:sy n="123" d="100"/>
        </p:scale>
        <p:origin x="12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23" d="100"/>
          <a:sy n="123" d="100"/>
        </p:scale>
        <p:origin x="41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50F60-CA35-4D72-8E66-C05A1DE675E0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E0118-0D85-490A-A622-81680C1284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6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참고문헌</a:t>
            </a:r>
            <a:endParaRPr lang="en-US" altLang="ko-KR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 </a:t>
            </a:r>
            <a:endParaRPr lang="en-US" altLang="ko-KR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윤일 외 </a:t>
            </a:r>
            <a:r>
              <a:rPr lang="en-US" altLang="ko-KR" b="1" dirty="0">
                <a:solidFill>
                  <a:srgbClr val="113947"/>
                </a:solidFill>
              </a:rPr>
              <a:t>1</a:t>
            </a:r>
            <a:r>
              <a:rPr lang="ko-KR" altLang="en-US" b="1" dirty="0">
                <a:solidFill>
                  <a:srgbClr val="113947"/>
                </a:solidFill>
              </a:rPr>
              <a:t>명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 err="1">
                <a:solidFill>
                  <a:srgbClr val="113947"/>
                </a:solidFill>
              </a:rPr>
              <a:t>밈</a:t>
            </a:r>
            <a:r>
              <a:rPr lang="en-US" altLang="ko-KR" b="1" dirty="0">
                <a:solidFill>
                  <a:srgbClr val="113947"/>
                </a:solidFill>
              </a:rPr>
              <a:t>(meme)</a:t>
            </a:r>
            <a:r>
              <a:rPr lang="ko-KR" altLang="en-US" b="1" dirty="0">
                <a:solidFill>
                  <a:srgbClr val="113947"/>
                </a:solidFill>
              </a:rPr>
              <a:t>의 현상이 문화에 수용되는 공간적 구조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한국공간디자인학회</a:t>
            </a:r>
            <a:r>
              <a:rPr lang="en-US" altLang="ko-KR" b="1" dirty="0">
                <a:solidFill>
                  <a:srgbClr val="113947"/>
                </a:solidFill>
              </a:rPr>
              <a:t>, 2009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113947"/>
                </a:solidFill>
              </a:rPr>
              <a:t>박인성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 err="1">
                <a:solidFill>
                  <a:srgbClr val="113947"/>
                </a:solidFill>
              </a:rPr>
              <a:t>밈과</a:t>
            </a:r>
            <a:r>
              <a:rPr lang="ko-KR" altLang="en-US" b="1" dirty="0">
                <a:solidFill>
                  <a:srgbClr val="113947"/>
                </a:solidFill>
              </a:rPr>
              <a:t> 신조어로 읽는 인터넷 커뮤니티의 부족주의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대중서사학회</a:t>
            </a:r>
            <a:r>
              <a:rPr lang="en-US" altLang="ko-KR" b="1" dirty="0">
                <a:solidFill>
                  <a:srgbClr val="113947"/>
                </a:solidFill>
              </a:rPr>
              <a:t>, 2022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한결 외 </a:t>
            </a:r>
            <a:r>
              <a:rPr lang="en-US" altLang="ko-KR" b="1" dirty="0">
                <a:solidFill>
                  <a:srgbClr val="113947"/>
                </a:solidFill>
              </a:rPr>
              <a:t>1</a:t>
            </a:r>
            <a:r>
              <a:rPr lang="ko-KR" altLang="en-US" b="1" dirty="0">
                <a:solidFill>
                  <a:srgbClr val="113947"/>
                </a:solidFill>
              </a:rPr>
              <a:t>명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인터넷 </a:t>
            </a:r>
            <a:r>
              <a:rPr lang="ko-KR" altLang="en-US" b="1" dirty="0" err="1">
                <a:solidFill>
                  <a:srgbClr val="113947"/>
                </a:solidFill>
              </a:rPr>
              <a:t>밈을</a:t>
            </a:r>
            <a:r>
              <a:rPr lang="ko-KR" altLang="en-US" b="1" dirty="0">
                <a:solidFill>
                  <a:srgbClr val="113947"/>
                </a:solidFill>
              </a:rPr>
              <a:t> 활용한 브랜드 마케팅 비평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한국브랜드디자인학회</a:t>
            </a:r>
            <a:r>
              <a:rPr lang="en-US" altLang="ko-KR" b="1" dirty="0">
                <a:solidFill>
                  <a:srgbClr val="113947"/>
                </a:solidFill>
              </a:rPr>
              <a:t>, 2022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924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905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638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51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3947"/>
                </a:solidFill>
              </a:rPr>
              <a:t>Selenium 4: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애플리케이션을 자동화하고 테스트하는 데 사용되는 최신 버전의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웹 브라우저를 제어하고 웹 페이지와 상호작용하는 도구로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페이지 테스팅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스크래핑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자동화 등 다양한 용도로 사용됨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113947"/>
                </a:solidFill>
              </a:rPr>
              <a:t>BeautifulSoup</a:t>
            </a:r>
            <a:r>
              <a:rPr lang="en-US" altLang="ko-KR" sz="1200" b="1" dirty="0">
                <a:solidFill>
                  <a:srgbClr val="113947"/>
                </a:solidFill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스크래핑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파싱 작업을 간단하게 수행할 수 있도록 도와주는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BeautifulSoup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웹 페이지의 요소를 탐색하고 필요한 정보를 추출하는 작업을 더 쉽게 수행할 수 있도록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도와줌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113947"/>
                </a:solidFill>
              </a:rPr>
              <a:t>Oracledb</a:t>
            </a:r>
            <a:r>
              <a:rPr lang="en-US" altLang="ko-KR" sz="1200" b="1" dirty="0">
                <a:solidFill>
                  <a:srgbClr val="113947"/>
                </a:solidFill>
              </a:rPr>
              <a:t>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오라클 데이터베이스에 접속하고 데이터를 조작하는 데 사용되는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코드에서 오라클 데이터베이스와 통신하여 데이터를 조회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삽입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 등 다양한 데이터베이스 작업을 수행할 수 있도록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도와줌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import_ipynb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 환경에서 다른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 파일의 셀을 가져와서 실행하는 데 사용되는 모듈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Import_ipynbs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스크립트나 모듈을 가져오는 </a:t>
            </a:r>
            <a:r>
              <a:rPr lang="en-US" altLang="ko-KR" dirty="0"/>
              <a:t>import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유사한 기능을 제공하지만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IPython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 파일 간의 셀을 가져오는 데 특화되어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안에서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ipynb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하기 위해 사용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113947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113947"/>
                </a:solidFill>
              </a:rPr>
              <a:t>Pandas: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분석 및 조작을 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Pandas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데이터 처리와 분석을 편리하게 수행할 수 있는 다양한 기능을 제공함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주로 표 형태의 데이터를 다루는데 사용되며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데이터베이스나 엑셀 스프레드시트와 유사한 형태의 데이터 구조를 다룰 수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Time</a:t>
            </a:r>
            <a:r>
              <a:rPr lang="en-US" altLang="ko-KR" dirty="0"/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시간과 관련된 기능을 제공하는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표준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Time</a:t>
            </a:r>
            <a:r>
              <a:rPr lang="ko-KR" altLang="en-US" b="1" dirty="0"/>
              <a:t>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시간을 측정하거나 다양한 시간 관련 작업을 수행할 수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 체제와 상호 작용하며 파일 시스템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디렉토리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등을 다루는데 사용되는 다양한 함수를 제공하는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표준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및 디렉토리 조작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환경 변수 접근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 관리 등을 수행할 수 있음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Csv: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텍스트 형식으로 저장하기 위한 일반적인 파일 형식으로 된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 행은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줄바꿈으로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구분되며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열은 쉼표로 구분됩니다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CSV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파일은 데이터를 표 형식으로 저장하고 공유하기 위해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자주 사용됨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Datetime</a:t>
            </a:r>
            <a:r>
              <a:rPr lang="en-US" altLang="ko-KR" dirty="0"/>
              <a:t>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날짜와 시간을 다루기 위한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표준 라이브러리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DateTime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날짜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날짜와 시간의 연산 등을 처리할 수 있는 클래스와 함수들을 제공함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29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E0118-0D85-490A-A622-81680C1284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36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858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307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329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754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0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42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3ADD-7EC9-4F21-9B9A-A9352CB0AEAE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7456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59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A6BB7-E851-4287-8506-3260807B8952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AF3D98C-A3AF-437E-9A1D-E87398C1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2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0CE9-743A-4D19-9086-080C3198E538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082967-2CC9-4712-97D8-77EF5A28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30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8D73E-BAD8-404E-9C6A-83A301B3C0D6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8D875F-8680-44BE-81B9-5E78AA1B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6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DD34-DE1F-434C-B4FC-3F7C8D9B7B1B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D3A015-8DC2-4C5A-B23A-74021B2DB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7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BB994-3AAB-4F05-A5AA-1F9D7A2AFD93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A9C7C82-194A-4FF9-8924-5C9D159D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16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0768-09E7-45D3-88E2-BD032F4BD424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A8DE62-A1C8-4800-8DBC-9144C941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F23E-5B8D-4D42-B35C-071FBA4EDEB1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3179-3B86-4AB7-A0F1-BBCC032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4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6F34-87C2-4D6C-BE7F-F217C03EC939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AF17A12-9C81-480F-B5A8-19D046FC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2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82D92-F6D3-4292-BD45-6ED1DBD3123F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26B2547-566B-4EC8-918A-3E573594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26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283F-DA13-45E7-A351-0FA623915EB3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758FC8D-27FF-423A-AC53-B371D6897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  <a:prstGeom prst="rect">
            <a:avLst/>
          </a:prstGeom>
        </p:spPr>
        <p:txBody>
          <a:bodyPr/>
          <a:lstStyle/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86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D5937-24CD-4B8C-B91C-2F3C24A317C4}" type="datetime1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F4D42-67B2-4D3E-B9DF-1C7EE5796D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5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senote.kr/%EB%B6%80%EC%82%B0%EA%B3%A0%EB%93%B1%EB%B2%95%EC%9B%90/2022%EB%85%B814" TargetMode="External"/><Relationship Id="rId7" Type="http://schemas.openxmlformats.org/officeDocument/2006/relationships/hyperlink" Target="https://casenote.kr/%EC%9D%B8%EC%B2%9C%EC%A7%80%EB%B0%A9%EB%B2%95%EC%9B%90/2022%EA%B3%A0%ED%95%A91133" TargetMode="External"/><Relationship Id="rId2" Type="http://schemas.openxmlformats.org/officeDocument/2006/relationships/hyperlink" Target="https://casenote.kr/%EA%B4%91%EC%A3%BC%EC%A7%80%EB%B0%A9%EB%B2%95%EC%9B%90/2021%EA%B3%A0%ED%95%A924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senote.kr/%EC%84%9C%EC%9A%B8%EC%A4%91%EC%95%99%EC%A7%80%EB%B0%A9%EB%B2%95%EC%9B%90/2022%EA%B3%A0%ED%95%A9457" TargetMode="External"/><Relationship Id="rId5" Type="http://schemas.openxmlformats.org/officeDocument/2006/relationships/hyperlink" Target="https://casenote.kr/%EC%9A%B8%EC%82%B0%EC%A7%80%EB%B0%A9%EB%B2%95%EC%9B%90/2022%EA%B3%A0%ED%95%A993" TargetMode="External"/><Relationship Id="rId4" Type="http://schemas.openxmlformats.org/officeDocument/2006/relationships/hyperlink" Target="https://casenote.kr/%EB%8C%80%EA%B5%AC%EC%A7%80%EB%B0%A9%EB%B2%95%EC%9B%90/2021%EB%85%B82966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hdphoto" Target="../media/hdphoto5.wdp"/><Relationship Id="rId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microsoft.com/office/2007/relationships/hdphoto" Target="../media/hdphoto4.wdp"/><Relationship Id="rId2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" Target="slide32.xml"/><Relationship Id="rId7" Type="http://schemas.openxmlformats.org/officeDocument/2006/relationships/image" Target="../media/image101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slide" Target="slide32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33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7" Type="http://schemas.microsoft.com/office/2007/relationships/hdphoto" Target="../media/hdphoto4.wdp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4.png"/><Relationship Id="rId4" Type="http://schemas.openxmlformats.org/officeDocument/2006/relationships/slide" Target="slide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law.scourt.go.kr/wsjo/panre/sjo100.do?contId=3301734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kosis.kr/index/index.do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BF52B3-A51F-4648-A79C-B7C333CACBF6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4569D6-D9B9-4328-BF75-7FAD97B24B61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763310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9600" b="1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1458650"/>
            <a:ext cx="575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Project </a:t>
            </a:r>
          </a:p>
          <a:p>
            <a:r>
              <a:rPr lang="en-US" altLang="ko-KR" sz="5400" b="1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8" y="277141"/>
            <a:ext cx="5675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b="1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     </a:t>
            </a:r>
            <a:r>
              <a:rPr lang="en-US" altLang="ko-KR" sz="1100" b="1">
                <a:solidFill>
                  <a:srgbClr val="113947"/>
                </a:solidFill>
                <a:latin typeface="+mj-ea"/>
                <a:ea typeface="+mj-ea"/>
              </a:rPr>
              <a:t>|     </a:t>
            </a:r>
            <a:r>
              <a:rPr lang="ko-KR" altLang="en-US" sz="1100" b="1">
                <a:solidFill>
                  <a:srgbClr val="113947"/>
                </a:solidFill>
                <a:latin typeface="+mj-ea"/>
                <a:ea typeface="+mj-ea"/>
              </a:rPr>
              <a:t>과제 수행범위     </a:t>
            </a:r>
            <a:r>
              <a:rPr lang="en-US" altLang="ko-KR" sz="1100" b="1">
                <a:solidFill>
                  <a:srgbClr val="113947"/>
                </a:solidFill>
                <a:latin typeface="+mj-ea"/>
                <a:ea typeface="+mj-ea"/>
              </a:rPr>
              <a:t>|     </a:t>
            </a:r>
            <a:r>
              <a:rPr lang="en-US" altLang="ko-KR" sz="1200" b="1">
                <a:solidFill>
                  <a:srgbClr val="113947"/>
                </a:solidFill>
                <a:latin typeface="+mj-ea"/>
                <a:ea typeface="+mj-ea"/>
              </a:rPr>
              <a:t>WBS</a:t>
            </a:r>
            <a:r>
              <a:rPr lang="en-US" altLang="ko-KR" sz="1100" b="1">
                <a:solidFill>
                  <a:srgbClr val="113947"/>
                </a:solidFill>
                <a:latin typeface="+mj-ea"/>
              </a:rPr>
              <a:t> (work Breakdown Structure)</a:t>
            </a:r>
            <a:r>
              <a:rPr lang="ko-KR" altLang="en-US" sz="1200" b="1">
                <a:solidFill>
                  <a:srgbClr val="113947"/>
                </a:solidFill>
                <a:latin typeface="+mj-ea"/>
                <a:ea typeface="+mj-ea"/>
              </a:rPr>
              <a:t>     </a:t>
            </a:r>
            <a:r>
              <a:rPr lang="en-US" altLang="ko-KR" sz="1100" b="1">
                <a:solidFill>
                  <a:srgbClr val="113947"/>
                </a:solidFill>
                <a:latin typeface="+mj-ea"/>
              </a:rPr>
              <a:t>|     </a:t>
            </a:r>
            <a:r>
              <a:rPr lang="en-US" altLang="ko-KR" sz="1200" b="1">
                <a:solidFill>
                  <a:srgbClr val="113947"/>
                </a:solidFill>
                <a:latin typeface="+mj-ea"/>
              </a:rPr>
              <a:t>Q</a:t>
            </a:r>
            <a:r>
              <a:rPr lang="en-US" altLang="ko-KR" sz="1100" b="1">
                <a:solidFill>
                  <a:srgbClr val="113947"/>
                </a:solidFill>
                <a:latin typeface="+mj-ea"/>
              </a:rPr>
              <a:t>&amp;</a:t>
            </a:r>
            <a:r>
              <a:rPr lang="en-US" altLang="ko-KR" sz="1200" b="1">
                <a:solidFill>
                  <a:srgbClr val="113947"/>
                </a:solidFill>
                <a:latin typeface="+mj-ea"/>
              </a:rPr>
              <a:t>A</a:t>
            </a:r>
            <a:endParaRPr lang="ko-KR" altLang="en-US" sz="1200" b="1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501615" y="3261616"/>
            <a:ext cx="5317807" cy="36246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13947"/>
                </a:solidFill>
              </a:rPr>
              <a:t>범죄사건 데이터 분석 및 시각화 </a:t>
            </a:r>
            <a:r>
              <a:rPr lang="en-US" altLang="ko-KR" sz="1400" b="1" dirty="0">
                <a:solidFill>
                  <a:srgbClr val="113947"/>
                </a:solidFill>
              </a:rPr>
              <a:t>with Python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3179BB-F78E-47F1-8820-FDEB730F2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076161"/>
            <a:ext cx="498597" cy="49859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EF220A-47B7-4280-9E55-1A7ECE9BCE0D}"/>
              </a:ext>
            </a:extLst>
          </p:cNvPr>
          <p:cNvSpPr/>
          <p:nvPr/>
        </p:nvSpPr>
        <p:spPr>
          <a:xfrm>
            <a:off x="2282229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FAB253-3454-43FD-BC2B-2E3728930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25" y="4085829"/>
            <a:ext cx="378000" cy="37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EEBB953-5948-4BD6-A20B-5096FA52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8" y="4076161"/>
            <a:ext cx="378000" cy="37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9A857B-D72E-4C57-B0EB-A815BC4BBACB}"/>
              </a:ext>
            </a:extLst>
          </p:cNvPr>
          <p:cNvSpPr txBox="1"/>
          <p:nvPr/>
        </p:nvSpPr>
        <p:spPr>
          <a:xfrm>
            <a:off x="729233" y="4653136"/>
            <a:ext cx="1295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</a:rPr>
              <a:t>Outline</a:t>
            </a:r>
          </a:p>
          <a:p>
            <a:pPr algn="ctr"/>
            <a:endParaRPr lang="en-US" altLang="ko-KR" sz="9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프로젝트 배경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프로젝트 목적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기대 효과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2202AB-AC6F-42D4-8F15-9B881833EA32}"/>
              </a:ext>
            </a:extLst>
          </p:cNvPr>
          <p:cNvSpPr txBox="1"/>
          <p:nvPr/>
        </p:nvSpPr>
        <p:spPr>
          <a:xfrm>
            <a:off x="2498812" y="4653136"/>
            <a:ext cx="1295025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Task Range</a:t>
            </a:r>
          </a:p>
          <a:p>
            <a:pPr algn="ctr"/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기본기능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프로젝트 문서 작성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발표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9BC093-7716-4BA8-902E-3F4AE57A9179}"/>
              </a:ext>
            </a:extLst>
          </p:cNvPr>
          <p:cNvSpPr txBox="1"/>
          <p:nvPr/>
        </p:nvSpPr>
        <p:spPr>
          <a:xfrm>
            <a:off x="4223115" y="4653136"/>
            <a:ext cx="1295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</a:rPr>
              <a:t>WBS</a:t>
            </a:r>
          </a:p>
          <a:p>
            <a:pPr algn="ctr"/>
            <a:endParaRPr lang="en-US" altLang="ko-KR" sz="9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업무 분류 체계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4F6D9-B2CD-4FD6-B29A-48F3C73F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314269-A690-4D63-A9DC-C95D0A8C3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643" y="270324"/>
            <a:ext cx="5202742" cy="60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6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E7D038-3247-441B-9F1F-7B40AD8A1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4902"/>
          <a:stretch/>
        </p:blipFill>
        <p:spPr>
          <a:xfrm>
            <a:off x="6367798" y="637880"/>
            <a:ext cx="5277600" cy="4763733"/>
          </a:xfrm>
          <a:prstGeom prst="rect">
            <a:avLst/>
          </a:prstGeom>
          <a:ln w="19050">
            <a:solidFill>
              <a:srgbClr val="181919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403241" y="254468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 dirty="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9600" b="1" dirty="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537462" y="940018"/>
            <a:ext cx="575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kumimoji="0" lang="ko-KR" altLang="ko-KR" sz="5400" b="1" i="0" u="none" strike="noStrike" cap="none" normalizeH="0" baseline="0" dirty="0" err="1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evelopment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5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E</a:t>
            </a:r>
            <a:r>
              <a:rPr kumimoji="0" lang="ko-KR" altLang="ko-KR" sz="5400" b="1" i="0" u="none" strike="noStrike" cap="none" normalizeH="0" baseline="0" dirty="0" err="1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nvironment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1029" name="육각형 1028">
            <a:extLst>
              <a:ext uri="{FF2B5EF4-FFF2-40B4-BE49-F238E27FC236}">
                <a16:creationId xmlns:a16="http://schemas.microsoft.com/office/drawing/2014/main" id="{A90FE34A-7E5E-1854-F79F-0E0F37424E0B}"/>
              </a:ext>
            </a:extLst>
          </p:cNvPr>
          <p:cNvSpPr/>
          <p:nvPr/>
        </p:nvSpPr>
        <p:spPr>
          <a:xfrm rot="5400000">
            <a:off x="6300386" y="1859657"/>
            <a:ext cx="867848" cy="74698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육각형 1029">
            <a:extLst>
              <a:ext uri="{FF2B5EF4-FFF2-40B4-BE49-F238E27FC236}">
                <a16:creationId xmlns:a16="http://schemas.microsoft.com/office/drawing/2014/main" id="{4F10D5D1-2231-8045-48AA-2DA181DC03A1}"/>
              </a:ext>
            </a:extLst>
          </p:cNvPr>
          <p:cNvSpPr/>
          <p:nvPr/>
        </p:nvSpPr>
        <p:spPr>
          <a:xfrm rot="5400000">
            <a:off x="7061807" y="1859658"/>
            <a:ext cx="867848" cy="746983"/>
          </a:xfrm>
          <a:prstGeom prst="hexagon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1" name="육각형 1030">
            <a:extLst>
              <a:ext uri="{FF2B5EF4-FFF2-40B4-BE49-F238E27FC236}">
                <a16:creationId xmlns:a16="http://schemas.microsoft.com/office/drawing/2014/main" id="{54B3B54A-D517-8777-F92D-94F6CCC94BD6}"/>
              </a:ext>
            </a:extLst>
          </p:cNvPr>
          <p:cNvSpPr/>
          <p:nvPr/>
        </p:nvSpPr>
        <p:spPr>
          <a:xfrm rot="5400000">
            <a:off x="7818426" y="1859659"/>
            <a:ext cx="867848" cy="74698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2" name="육각형 1031">
            <a:extLst>
              <a:ext uri="{FF2B5EF4-FFF2-40B4-BE49-F238E27FC236}">
                <a16:creationId xmlns:a16="http://schemas.microsoft.com/office/drawing/2014/main" id="{FF4AD474-551F-CA61-1291-ADFF5CF0B062}"/>
              </a:ext>
            </a:extLst>
          </p:cNvPr>
          <p:cNvSpPr/>
          <p:nvPr/>
        </p:nvSpPr>
        <p:spPr>
          <a:xfrm rot="5400000">
            <a:off x="8579107" y="1859660"/>
            <a:ext cx="867848" cy="746983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3" name="육각형 1032">
            <a:extLst>
              <a:ext uri="{FF2B5EF4-FFF2-40B4-BE49-F238E27FC236}">
                <a16:creationId xmlns:a16="http://schemas.microsoft.com/office/drawing/2014/main" id="{A385D642-B9F8-86D5-C68C-04B308BAB156}"/>
              </a:ext>
            </a:extLst>
          </p:cNvPr>
          <p:cNvSpPr/>
          <p:nvPr/>
        </p:nvSpPr>
        <p:spPr>
          <a:xfrm rot="5400000">
            <a:off x="9339048" y="1859661"/>
            <a:ext cx="867848" cy="74698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4" name="육각형 1033">
            <a:extLst>
              <a:ext uri="{FF2B5EF4-FFF2-40B4-BE49-F238E27FC236}">
                <a16:creationId xmlns:a16="http://schemas.microsoft.com/office/drawing/2014/main" id="{7DF1EE2A-108F-80C8-E299-4D24F2235BD8}"/>
              </a:ext>
            </a:extLst>
          </p:cNvPr>
          <p:cNvSpPr/>
          <p:nvPr/>
        </p:nvSpPr>
        <p:spPr>
          <a:xfrm rot="5400000">
            <a:off x="10093085" y="1859662"/>
            <a:ext cx="867848" cy="74698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5" name="육각형 1034">
            <a:extLst>
              <a:ext uri="{FF2B5EF4-FFF2-40B4-BE49-F238E27FC236}">
                <a16:creationId xmlns:a16="http://schemas.microsoft.com/office/drawing/2014/main" id="{B77A6287-DC03-7F40-DC92-E44D4156013C}"/>
              </a:ext>
            </a:extLst>
          </p:cNvPr>
          <p:cNvSpPr/>
          <p:nvPr/>
        </p:nvSpPr>
        <p:spPr>
          <a:xfrm rot="5400000">
            <a:off x="10847122" y="1859663"/>
            <a:ext cx="867848" cy="746983"/>
          </a:xfrm>
          <a:prstGeom prst="hexagon">
            <a:avLst/>
          </a:prstGeom>
          <a:solidFill>
            <a:srgbClr val="E7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6" name="육각형 1035">
            <a:extLst>
              <a:ext uri="{FF2B5EF4-FFF2-40B4-BE49-F238E27FC236}">
                <a16:creationId xmlns:a16="http://schemas.microsoft.com/office/drawing/2014/main" id="{A918C9A1-E0AF-2C87-6323-325640D2FD1A}"/>
              </a:ext>
            </a:extLst>
          </p:cNvPr>
          <p:cNvSpPr/>
          <p:nvPr/>
        </p:nvSpPr>
        <p:spPr>
          <a:xfrm rot="5400000">
            <a:off x="6685543" y="2541979"/>
            <a:ext cx="867848" cy="74698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7" name="육각형 1036">
            <a:extLst>
              <a:ext uri="{FF2B5EF4-FFF2-40B4-BE49-F238E27FC236}">
                <a16:creationId xmlns:a16="http://schemas.microsoft.com/office/drawing/2014/main" id="{7559E974-AB6F-FD5E-0DE7-36091A63287C}"/>
              </a:ext>
            </a:extLst>
          </p:cNvPr>
          <p:cNvSpPr/>
          <p:nvPr/>
        </p:nvSpPr>
        <p:spPr>
          <a:xfrm rot="5400000">
            <a:off x="7442728" y="2541980"/>
            <a:ext cx="867848" cy="746983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8" name="육각형 1037">
            <a:extLst>
              <a:ext uri="{FF2B5EF4-FFF2-40B4-BE49-F238E27FC236}">
                <a16:creationId xmlns:a16="http://schemas.microsoft.com/office/drawing/2014/main" id="{521577E9-C7BA-C24F-A827-EB1A602B4800}"/>
              </a:ext>
            </a:extLst>
          </p:cNvPr>
          <p:cNvSpPr/>
          <p:nvPr/>
        </p:nvSpPr>
        <p:spPr>
          <a:xfrm rot="5400000">
            <a:off x="8199520" y="2541981"/>
            <a:ext cx="867848" cy="746983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9" name="육각형 1038">
            <a:extLst>
              <a:ext uri="{FF2B5EF4-FFF2-40B4-BE49-F238E27FC236}">
                <a16:creationId xmlns:a16="http://schemas.microsoft.com/office/drawing/2014/main" id="{9EE2113B-C247-D58E-1210-DEE7C80C73E8}"/>
              </a:ext>
            </a:extLst>
          </p:cNvPr>
          <p:cNvSpPr/>
          <p:nvPr/>
        </p:nvSpPr>
        <p:spPr>
          <a:xfrm rot="5400000">
            <a:off x="8960035" y="2541982"/>
            <a:ext cx="867848" cy="746983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0" name="육각형 1039">
            <a:extLst>
              <a:ext uri="{FF2B5EF4-FFF2-40B4-BE49-F238E27FC236}">
                <a16:creationId xmlns:a16="http://schemas.microsoft.com/office/drawing/2014/main" id="{60B9854A-2004-88BD-0A9A-B9705738C79F}"/>
              </a:ext>
            </a:extLst>
          </p:cNvPr>
          <p:cNvSpPr/>
          <p:nvPr/>
        </p:nvSpPr>
        <p:spPr>
          <a:xfrm rot="5400000">
            <a:off x="9717717" y="2541983"/>
            <a:ext cx="867848" cy="746983"/>
          </a:xfrm>
          <a:prstGeom prst="hexag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1" name="육각형 1040">
            <a:extLst>
              <a:ext uri="{FF2B5EF4-FFF2-40B4-BE49-F238E27FC236}">
                <a16:creationId xmlns:a16="http://schemas.microsoft.com/office/drawing/2014/main" id="{FDEF3B3F-C23B-FADD-D06D-A28AE254658F}"/>
              </a:ext>
            </a:extLst>
          </p:cNvPr>
          <p:cNvSpPr/>
          <p:nvPr/>
        </p:nvSpPr>
        <p:spPr>
          <a:xfrm rot="5400000">
            <a:off x="10474901" y="2541984"/>
            <a:ext cx="867848" cy="746983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0" name="육각형 1049">
            <a:extLst>
              <a:ext uri="{FF2B5EF4-FFF2-40B4-BE49-F238E27FC236}">
                <a16:creationId xmlns:a16="http://schemas.microsoft.com/office/drawing/2014/main" id="{7F8A5942-28FA-15A7-F65F-93CA023E6F3B}"/>
              </a:ext>
            </a:extLst>
          </p:cNvPr>
          <p:cNvSpPr/>
          <p:nvPr/>
        </p:nvSpPr>
        <p:spPr>
          <a:xfrm rot="5400000">
            <a:off x="6300386" y="3234686"/>
            <a:ext cx="867848" cy="746983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1" name="육각형 1050">
            <a:extLst>
              <a:ext uri="{FF2B5EF4-FFF2-40B4-BE49-F238E27FC236}">
                <a16:creationId xmlns:a16="http://schemas.microsoft.com/office/drawing/2014/main" id="{826DB4FB-CE07-49CC-6A38-065EA4789EB5}"/>
              </a:ext>
            </a:extLst>
          </p:cNvPr>
          <p:cNvSpPr/>
          <p:nvPr/>
        </p:nvSpPr>
        <p:spPr>
          <a:xfrm rot="5400000">
            <a:off x="7061807" y="3234687"/>
            <a:ext cx="867848" cy="74698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2" name="육각형 1051">
            <a:extLst>
              <a:ext uri="{FF2B5EF4-FFF2-40B4-BE49-F238E27FC236}">
                <a16:creationId xmlns:a16="http://schemas.microsoft.com/office/drawing/2014/main" id="{1F9BAA33-35DE-1343-B7A1-B8C377D25F88}"/>
              </a:ext>
            </a:extLst>
          </p:cNvPr>
          <p:cNvSpPr/>
          <p:nvPr/>
        </p:nvSpPr>
        <p:spPr>
          <a:xfrm rot="5400000">
            <a:off x="7825406" y="3234688"/>
            <a:ext cx="867848" cy="746983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3" name="육각형 1052">
            <a:extLst>
              <a:ext uri="{FF2B5EF4-FFF2-40B4-BE49-F238E27FC236}">
                <a16:creationId xmlns:a16="http://schemas.microsoft.com/office/drawing/2014/main" id="{8185F566-6A40-CB58-F59B-791594E25C7E}"/>
              </a:ext>
            </a:extLst>
          </p:cNvPr>
          <p:cNvSpPr/>
          <p:nvPr/>
        </p:nvSpPr>
        <p:spPr>
          <a:xfrm rot="5400000">
            <a:off x="8579107" y="3234689"/>
            <a:ext cx="867848" cy="746983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4" name="육각형 1053">
            <a:extLst>
              <a:ext uri="{FF2B5EF4-FFF2-40B4-BE49-F238E27FC236}">
                <a16:creationId xmlns:a16="http://schemas.microsoft.com/office/drawing/2014/main" id="{5BB02236-E187-FD6D-E475-15DC51951BD4}"/>
              </a:ext>
            </a:extLst>
          </p:cNvPr>
          <p:cNvSpPr/>
          <p:nvPr/>
        </p:nvSpPr>
        <p:spPr>
          <a:xfrm rot="5400000">
            <a:off x="9339048" y="3234690"/>
            <a:ext cx="867848" cy="74698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5" name="육각형 1054">
            <a:extLst>
              <a:ext uri="{FF2B5EF4-FFF2-40B4-BE49-F238E27FC236}">
                <a16:creationId xmlns:a16="http://schemas.microsoft.com/office/drawing/2014/main" id="{93A0D060-166E-2980-38B3-FCA038C86B30}"/>
              </a:ext>
            </a:extLst>
          </p:cNvPr>
          <p:cNvSpPr/>
          <p:nvPr/>
        </p:nvSpPr>
        <p:spPr>
          <a:xfrm rot="5400000">
            <a:off x="10093085" y="3234691"/>
            <a:ext cx="867848" cy="746983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6" name="육각형 1055">
            <a:extLst>
              <a:ext uri="{FF2B5EF4-FFF2-40B4-BE49-F238E27FC236}">
                <a16:creationId xmlns:a16="http://schemas.microsoft.com/office/drawing/2014/main" id="{9963A220-E409-1A28-9731-1B719EF1F688}"/>
              </a:ext>
            </a:extLst>
          </p:cNvPr>
          <p:cNvSpPr/>
          <p:nvPr/>
        </p:nvSpPr>
        <p:spPr>
          <a:xfrm rot="5400000">
            <a:off x="10847122" y="3234692"/>
            <a:ext cx="867848" cy="746983"/>
          </a:xfrm>
          <a:prstGeom prst="hexagon">
            <a:avLst/>
          </a:prstGeom>
          <a:solidFill>
            <a:srgbClr val="E7E6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Oracle SQL Developer Oracle Database PL/SQL Oracle Application Express,  PNG, 512x512px, Oracle Sql Developer, Cylinder,">
            <a:extLst>
              <a:ext uri="{FF2B5EF4-FFF2-40B4-BE49-F238E27FC236}">
                <a16:creationId xmlns:a16="http://schemas.microsoft.com/office/drawing/2014/main" id="{419E8D06-2345-4024-BE4C-03E22695E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02" b="97070" l="10000" r="90000">
                        <a14:foregroundMark x1="63171" y1="76172" x2="63171" y2="76172"/>
                        <a14:foregroundMark x1="64512" y1="71484" x2="67317" y2="77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44" y="1927985"/>
            <a:ext cx="917453" cy="5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프로젝트 주피터 - 위키백과, 우리 모두의 백과사전">
            <a:extLst>
              <a:ext uri="{FF2B5EF4-FFF2-40B4-BE49-F238E27FC236}">
                <a16:creationId xmlns:a16="http://schemas.microsoft.com/office/drawing/2014/main" id="{135D6F48-8F71-464C-9DDE-A14F8612E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175" y="3306715"/>
            <a:ext cx="507305" cy="5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E8E04AA-DCC7-4EFB-88F6-8279EB212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894" y="2781388"/>
            <a:ext cx="688109" cy="34405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D3F6580-CF96-41D6-89DA-600AB37C7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61" y="3352534"/>
            <a:ext cx="522633" cy="57268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17478F9-149D-4AA1-9E70-D18F75EDAF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040" y="2684479"/>
            <a:ext cx="746984" cy="3726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400B787-AA2F-491E-892D-77F645F84621}"/>
              </a:ext>
            </a:extLst>
          </p:cNvPr>
          <p:cNvSpPr txBox="1"/>
          <p:nvPr/>
        </p:nvSpPr>
        <p:spPr>
          <a:xfrm>
            <a:off x="645682" y="2553008"/>
            <a:ext cx="5317807" cy="36246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13947"/>
                </a:solidFill>
              </a:rPr>
              <a:t>범죄사건 데이터 분석 및 시각화 </a:t>
            </a:r>
            <a:r>
              <a:rPr lang="en-US" altLang="ko-KR" sz="1400" b="1" dirty="0">
                <a:solidFill>
                  <a:srgbClr val="113947"/>
                </a:solidFill>
              </a:rPr>
              <a:t>with Python</a:t>
            </a:r>
          </a:p>
        </p:txBody>
      </p:sp>
    </p:spTree>
    <p:extLst>
      <p:ext uri="{BB962C8B-B14F-4D97-AF65-F5344CB8AC3E}">
        <p14:creationId xmlns:p14="http://schemas.microsoft.com/office/powerpoint/2010/main" val="2452602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이욕에 대해서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9D7B4A4-B1AD-4DBF-8722-1BDD9A30BFB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46809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F196AA4B-DD1F-4639-BF4E-8C5F1E64E018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1E6EB-2D0D-43D4-A623-55D99A3BDC4C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</p:spTree>
    <p:extLst>
      <p:ext uri="{BB962C8B-B14F-4D97-AF65-F5344CB8AC3E}">
        <p14:creationId xmlns:p14="http://schemas.microsoft.com/office/powerpoint/2010/main" val="27229252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이욕에 대해서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5338F27-3D44-4D13-BC81-83DED5CA0B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52822"/>
          <a:ext cx="11523391" cy="544092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68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94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10A4E41-1EDE-4BBC-8023-40CDB401515A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9C640-C3C5-464D-B38E-F7F199C1A359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</p:spTree>
    <p:extLst>
      <p:ext uri="{BB962C8B-B14F-4D97-AF65-F5344CB8AC3E}">
        <p14:creationId xmlns:p14="http://schemas.microsoft.com/office/powerpoint/2010/main" val="39327307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이욕에 대해서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E5A09FE-F070-4036-8FBE-F784454A69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46807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8D863EE-6F93-4EBE-9CAC-22FABCB413A8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1D8AB-66AC-4688-834F-DFDF801DE9DC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</p:spTree>
    <p:extLst>
      <p:ext uri="{BB962C8B-B14F-4D97-AF65-F5344CB8AC3E}">
        <p14:creationId xmlns:p14="http://schemas.microsoft.com/office/powerpoint/2010/main" val="19574521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1AEEA-E46E-4C82-857B-5E5C7F26AE25}"/>
              </a:ext>
            </a:extLst>
          </p:cNvPr>
          <p:cNvSpPr txBox="1"/>
          <p:nvPr/>
        </p:nvSpPr>
        <p:spPr>
          <a:xfrm>
            <a:off x="336885" y="565483"/>
            <a:ext cx="11454063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이욕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범행동기에서 생활비에 대해서</a:t>
            </a:r>
            <a:r>
              <a:rPr lang="en-US" altLang="ko-KR" dirty="0"/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건수 그래프로 봤을 때</a:t>
            </a:r>
            <a:r>
              <a:rPr lang="en-US" altLang="ko-KR" dirty="0"/>
              <a:t>, </a:t>
            </a:r>
            <a:r>
              <a:rPr lang="ko-KR" altLang="en-US" dirty="0"/>
              <a:t>절대적인 수는 </a:t>
            </a:r>
            <a:r>
              <a:rPr lang="en-US" altLang="ko-KR" dirty="0"/>
              <a:t>2020</a:t>
            </a:r>
            <a:r>
              <a:rPr lang="ko-KR" altLang="en-US" dirty="0"/>
              <a:t>년을 기점으로 감소세이다</a:t>
            </a:r>
            <a:r>
              <a:rPr lang="en-US" altLang="ko-KR" dirty="0"/>
              <a:t>(</a:t>
            </a:r>
            <a:r>
              <a:rPr lang="ko-KR" altLang="en-US" dirty="0"/>
              <a:t>강도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건수 그래프로 봤을 때</a:t>
            </a:r>
            <a:r>
              <a:rPr lang="en-US" altLang="ko-KR" dirty="0"/>
              <a:t>, </a:t>
            </a:r>
            <a:r>
              <a:rPr lang="ko-KR" altLang="en-US" dirty="0"/>
              <a:t>절대적인 수는 </a:t>
            </a:r>
            <a:r>
              <a:rPr lang="en-US" altLang="ko-KR" dirty="0"/>
              <a:t>2020</a:t>
            </a:r>
            <a:r>
              <a:rPr lang="ko-KR" altLang="en-US" dirty="0"/>
              <a:t>년을 기점으로 감소세이다</a:t>
            </a:r>
            <a:r>
              <a:rPr lang="en-US" altLang="ko-KR" dirty="0"/>
              <a:t>(</a:t>
            </a:r>
            <a:r>
              <a:rPr lang="ko-KR" altLang="en-US" dirty="0"/>
              <a:t>사기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비율 그래프에서 </a:t>
            </a:r>
            <a:r>
              <a:rPr lang="en-US" altLang="ko-KR" dirty="0"/>
              <a:t>2021</a:t>
            </a:r>
            <a:r>
              <a:rPr lang="ko-KR" altLang="en-US" dirty="0"/>
              <a:t>년에 공통적으로 잠깐 증가했으나 다시 감소한다</a:t>
            </a:r>
            <a:r>
              <a:rPr lang="en-US" altLang="ko-KR" dirty="0"/>
              <a:t>.(</a:t>
            </a:r>
            <a:r>
              <a:rPr lang="ko-KR" altLang="en-US" dirty="0"/>
              <a:t>강도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하지만 비율 그래프에서 점진적으로 증가하는 추세를 보인다</a:t>
            </a:r>
            <a:r>
              <a:rPr lang="en-US" altLang="ko-KR" dirty="0"/>
              <a:t>(</a:t>
            </a:r>
            <a:r>
              <a:rPr lang="ko-KR" altLang="en-US" dirty="0"/>
              <a:t>사기</a:t>
            </a:r>
            <a:r>
              <a:rPr lang="en-US" altLang="ko-KR" dirty="0"/>
              <a:t>, </a:t>
            </a:r>
            <a:r>
              <a:rPr lang="ko-KR" altLang="en-US" dirty="0"/>
              <a:t>일반인과 미성년자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여러가지 해석이 있을 수 있으나 가장 직관적인 해석은 강도 대신 사기를 선택하는 비율이 늘어났다는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2854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이욕 중 유흥비에 대해서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465D954-EB10-4457-B890-F2D3DD6733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8839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EB59F6-7D1E-41A1-8E6D-3C3D871C9119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사기 비율 그래프에서 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130382-F89B-4828-8949-0832DE89BCEB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F93B8-6BF8-45EE-BEEC-81B1CBFDDD62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CDB84C65-FDE1-4B31-BC00-2BB65A7A43F3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9751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이욕 중 미성년자의 유흥비에 대해서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3CFDD0-E888-48F6-BD7B-0A375E866C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52822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891EE33-CE00-43A0-AA10-BA68C2A21C73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사기 비율 그래프에서 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D3AD75-ED4B-4ADD-95F6-43521F73FE2F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26067-B761-4D3C-9913-249EC0377D8D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A39ACB6A-A623-48F8-9BBF-30590CE7CE8F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534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064F23-C2E0-466F-BCCB-4BF481A7311D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이욕 중 미성년자의 유흥비에 대해서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92F5BDA-0FCF-4DE7-9E49-9C7A268468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46808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8B97618-7569-4191-8B19-C80E104F24D6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</a:t>
            </a:r>
            <a:r>
              <a:rPr lang="ko-KR" altLang="en-US"/>
              <a:t>사기 건 수 그래프에서도 </a:t>
            </a:r>
            <a:r>
              <a:rPr lang="ko-KR" altLang="en-US" dirty="0"/>
              <a:t>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CDC2B6-3112-4B68-956E-0647002BA2BF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892BE-9CD5-4A6A-8150-7B85A15AF14D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221D503B-0DFA-4465-B811-23A04332242C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5670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064F23-C2E0-466F-BCCB-4BF481A7311D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이욕 중 미성년자의 유흥비에 대해서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A8E2172-6EFF-417D-ADB7-921BE262451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52821"/>
          <a:ext cx="11523391" cy="544092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68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94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197B876-2FEB-49E0-B32E-2C7357171581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강도와 </a:t>
            </a:r>
            <a:r>
              <a:rPr lang="ko-KR" altLang="en-US"/>
              <a:t>사기 건 수 그래프에서도 </a:t>
            </a:r>
            <a:r>
              <a:rPr lang="ko-KR" altLang="en-US" dirty="0"/>
              <a:t>눈에 띄는 부분은 유흥비의 비율이다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B04674-9423-4A34-8B3F-D5B77C8EB876}"/>
              </a:ext>
            </a:extLst>
          </p:cNvPr>
          <p:cNvSpPr/>
          <p:nvPr/>
        </p:nvSpPr>
        <p:spPr>
          <a:xfrm>
            <a:off x="9181070" y="6057900"/>
            <a:ext cx="1817130" cy="228600"/>
          </a:xfrm>
          <a:prstGeom prst="rect">
            <a:avLst/>
          </a:prstGeom>
          <a:solidFill>
            <a:srgbClr val="FF7F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6CB4A-97B7-4778-A1FD-0AEA2EFA6DA1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유흥비</a:t>
            </a:r>
          </a:p>
        </p:txBody>
      </p:sp>
      <p:sp>
        <p:nvSpPr>
          <p:cNvPr id="8" name="L 도형 7">
            <a:extLst>
              <a:ext uri="{FF2B5EF4-FFF2-40B4-BE49-F238E27FC236}">
                <a16:creationId xmlns:a16="http://schemas.microsoft.com/office/drawing/2014/main" id="{0C03C8BB-FA51-496D-88BA-4F3E63D4421D}"/>
              </a:ext>
            </a:extLst>
          </p:cNvPr>
          <p:cNvSpPr/>
          <p:nvPr/>
        </p:nvSpPr>
        <p:spPr>
          <a:xfrm rot="19410177">
            <a:off x="6533600" y="859152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5463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8BB41CA-C9D8-41B7-9604-A524B9233E9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8837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81E44A-B6B0-48F3-AF74-DD62B34C62FA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이욕 중 미성년자의 유흥비에 대해서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673CE-2B41-4F62-98C2-D510519E634A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강도 건 수 그래프에서 가장 많이 발생한 부분은 </a:t>
            </a:r>
            <a:r>
              <a:rPr lang="en-US" altLang="ko-KR" dirty="0"/>
              <a:t>2020</a:t>
            </a:r>
            <a:r>
              <a:rPr lang="ko-KR" altLang="en-US" dirty="0"/>
              <a:t>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3534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81E44A-B6B0-48F3-AF74-DD62B34C62FA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이욕 중 미성년자의 유흥비에 대해서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710CA4D-398A-4BBB-A9AA-A82A4296EA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8840"/>
          <a:ext cx="11523391" cy="53921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509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5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605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937681F-6C2A-46BC-A8B3-F6FD7AE1F5D2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미성년자들의 사기 건 수 그래프에서 확연하게 많이 발생한 부분은 </a:t>
            </a:r>
            <a:r>
              <a:rPr lang="en-US" altLang="ko-KR" dirty="0"/>
              <a:t>2020</a:t>
            </a:r>
            <a:r>
              <a:rPr lang="ko-KR" altLang="en-US" dirty="0"/>
              <a:t>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52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3925C5-5BA1-4E00-950A-33C512F3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13" y="1273555"/>
            <a:ext cx="4239217" cy="369332"/>
          </a:xfrm>
          <a:prstGeom prst="rect">
            <a:avLst/>
          </a:prstGeom>
          <a:noFill/>
          <a:ln w="19050">
            <a:solidFill>
              <a:srgbClr val="11394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28BEF5-4C82-43D1-9C84-D5F81EE7B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08" r="648" b="180"/>
          <a:stretch/>
        </p:blipFill>
        <p:spPr>
          <a:xfrm>
            <a:off x="1254080" y="2390186"/>
            <a:ext cx="2148813" cy="3334547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E290BC-EB53-4D59-ABDA-8B68E648ADB2}"/>
              </a:ext>
            </a:extLst>
          </p:cNvPr>
          <p:cNvSpPr/>
          <p:nvPr/>
        </p:nvSpPr>
        <p:spPr>
          <a:xfrm>
            <a:off x="1437654" y="4169449"/>
            <a:ext cx="779625" cy="257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84F4221-FF77-4F17-B7BF-AD280D163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47" y="2667216"/>
            <a:ext cx="5267144" cy="2663695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AE1298-A231-4C9E-9B41-48339D47184B}"/>
              </a:ext>
            </a:extLst>
          </p:cNvPr>
          <p:cNvSpPr/>
          <p:nvPr/>
        </p:nvSpPr>
        <p:spPr>
          <a:xfrm>
            <a:off x="845236" y="1274843"/>
            <a:ext cx="1869885" cy="369072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C6B641-6970-4A19-9946-4F80BFFCE673}"/>
              </a:ext>
            </a:extLst>
          </p:cNvPr>
          <p:cNvSpPr txBox="1"/>
          <p:nvPr/>
        </p:nvSpPr>
        <p:spPr>
          <a:xfrm>
            <a:off x="2241768" y="4457398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CEB2BC76-558B-4B93-A859-D311048AFC5F}"/>
              </a:ext>
            </a:extLst>
          </p:cNvPr>
          <p:cNvSpPr/>
          <p:nvPr/>
        </p:nvSpPr>
        <p:spPr>
          <a:xfrm rot="16200000">
            <a:off x="4618938" y="381996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818D8-E173-4F63-BFB5-2303A03F79F0}"/>
              </a:ext>
            </a:extLst>
          </p:cNvPr>
          <p:cNvSpPr txBox="1"/>
          <p:nvPr/>
        </p:nvSpPr>
        <p:spPr>
          <a:xfrm>
            <a:off x="883836" y="1362352"/>
            <a:ext cx="1869884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1DAD3FC-DB65-4131-8795-901D0F0007BD}"/>
              </a:ext>
            </a:extLst>
          </p:cNvPr>
          <p:cNvSpPr/>
          <p:nvPr/>
        </p:nvSpPr>
        <p:spPr>
          <a:xfrm>
            <a:off x="2106645" y="185156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6143811" y="918501"/>
            <a:ext cx="373403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 버튼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탐색기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볼륨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(C:)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05E3F2-A532-74DE-334E-0652EAA83EFB}"/>
              </a:ext>
            </a:extLst>
          </p:cNvPr>
          <p:cNvSpPr/>
          <p:nvPr/>
        </p:nvSpPr>
        <p:spPr>
          <a:xfrm>
            <a:off x="201024" y="159209"/>
            <a:ext cx="245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폴더 생성</a:t>
            </a:r>
          </a:p>
        </p:txBody>
      </p:sp>
      <p:sp>
        <p:nvSpPr>
          <p:cNvPr id="66" name="순서도: 연결자 65">
            <a:extLst>
              <a:ext uri="{FF2B5EF4-FFF2-40B4-BE49-F238E27FC236}">
                <a16:creationId xmlns:a16="http://schemas.microsoft.com/office/drawing/2014/main" id="{41F1D016-A236-4664-8A3D-2CAEC3B752F7}"/>
              </a:ext>
            </a:extLst>
          </p:cNvPr>
          <p:cNvSpPr/>
          <p:nvPr/>
        </p:nvSpPr>
        <p:spPr>
          <a:xfrm>
            <a:off x="1303502" y="399906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B54D064-D6AC-4C2B-98F7-15C9B86CF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112853" y="4411684"/>
            <a:ext cx="218431" cy="24075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4824F4-8D15-444F-81DF-F670621BFFF4}"/>
              </a:ext>
            </a:extLst>
          </p:cNvPr>
          <p:cNvSpPr/>
          <p:nvPr/>
        </p:nvSpPr>
        <p:spPr>
          <a:xfrm>
            <a:off x="337535" y="1259411"/>
            <a:ext cx="441279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48AE7AB0-933E-4E03-9971-41BB9836847B}"/>
              </a:ext>
            </a:extLst>
          </p:cNvPr>
          <p:cNvSpPr/>
          <p:nvPr/>
        </p:nvSpPr>
        <p:spPr>
          <a:xfrm>
            <a:off x="201024" y="110676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B1F20C6-0AAC-4C95-9659-D143D6688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49747" y="1368770"/>
            <a:ext cx="218730" cy="241082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096AF5-A153-4ED4-BC92-E546BD5883B1}"/>
              </a:ext>
            </a:extLst>
          </p:cNvPr>
          <p:cNvSpPr/>
          <p:nvPr/>
        </p:nvSpPr>
        <p:spPr>
          <a:xfrm>
            <a:off x="7479864" y="4729356"/>
            <a:ext cx="2070535" cy="453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8F430A39-DF58-4DE8-9C58-E0678AAFBC12}"/>
              </a:ext>
            </a:extLst>
          </p:cNvPr>
          <p:cNvSpPr/>
          <p:nvPr/>
        </p:nvSpPr>
        <p:spPr>
          <a:xfrm>
            <a:off x="7345712" y="45589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18A922F4-8816-4049-92BD-38B521726E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8447" y="4976833"/>
            <a:ext cx="218431" cy="24075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9472529-0477-4A17-A0BC-F9481C27EA61}"/>
              </a:ext>
            </a:extLst>
          </p:cNvPr>
          <p:cNvSpPr txBox="1"/>
          <p:nvPr/>
        </p:nvSpPr>
        <p:spPr>
          <a:xfrm>
            <a:off x="9672599" y="500945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더블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2581457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81E44A-B6B0-48F3-AF74-DD62B34C62FA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이욕 중 미성년자의 유흥비에 대해서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190D0D-382C-4D87-9D12-F01FAED04E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2218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D8578C-20C4-4D4D-9E4C-F44126D44634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하지만 금전적인 이유로 마약사범이 되지는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6222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81E44A-B6B0-48F3-AF74-DD62B34C62FA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이욕 중 미성년자의 유흥비에 대해서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EF345FC-EC06-4D21-B376-56D372B858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40121"/>
          <a:ext cx="11523391" cy="540279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5975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597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7127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4144BF90-9B22-4352-BC18-052B216E6D29}"/>
              </a:ext>
            </a:extLst>
          </p:cNvPr>
          <p:cNvSpPr/>
          <p:nvPr/>
        </p:nvSpPr>
        <p:spPr>
          <a:xfrm>
            <a:off x="8547100" y="6161902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4DF09-F64D-4F13-B226-41BD482734CA}"/>
              </a:ext>
            </a:extLst>
          </p:cNvPr>
          <p:cNvSpPr txBox="1"/>
          <p:nvPr/>
        </p:nvSpPr>
        <p:spPr>
          <a:xfrm>
            <a:off x="11010900" y="609840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5B45E-66BE-4580-883C-2114A7038997}"/>
              </a:ext>
            </a:extLst>
          </p:cNvPr>
          <p:cNvSpPr txBox="1"/>
          <p:nvPr/>
        </p:nvSpPr>
        <p:spPr>
          <a:xfrm>
            <a:off x="372979" y="6075948"/>
            <a:ext cx="1117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호기심에</a:t>
            </a:r>
            <a:r>
              <a:rPr lang="en-US" altLang="ko-KR" dirty="0"/>
              <a:t>, </a:t>
            </a:r>
            <a:r>
              <a:rPr lang="ko-KR" altLang="en-US" dirty="0"/>
              <a:t>친구가 하자고 유혹해서</a:t>
            </a:r>
            <a:r>
              <a:rPr lang="en-US" altLang="ko-KR" dirty="0"/>
              <a:t>, </a:t>
            </a:r>
            <a:r>
              <a:rPr lang="ko-KR" altLang="en-US" dirty="0"/>
              <a:t>예기치 않게 갑자기 마약사범이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3327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81E44A-B6B0-48F3-AF74-DD62B34C62FA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이욕 중 미성년자의 유흥비에 대해서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790F09-0150-4276-8B43-CD5B3195B3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3AD2AB5-30C2-4325-9A70-D6A5CB909F18}"/>
              </a:ext>
            </a:extLst>
          </p:cNvPr>
          <p:cNvSpPr/>
          <p:nvPr/>
        </p:nvSpPr>
        <p:spPr>
          <a:xfrm>
            <a:off x="8547100" y="6161902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3D0070-7363-44CA-9011-EAC5F0DDB26D}"/>
              </a:ext>
            </a:extLst>
          </p:cNvPr>
          <p:cNvSpPr txBox="1"/>
          <p:nvPr/>
        </p:nvSpPr>
        <p:spPr>
          <a:xfrm>
            <a:off x="11010900" y="609840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</p:spTree>
    <p:extLst>
      <p:ext uri="{BB962C8B-B14F-4D97-AF65-F5344CB8AC3E}">
        <p14:creationId xmlns:p14="http://schemas.microsoft.com/office/powerpoint/2010/main" val="42142314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91AEEA-E46E-4C82-857B-5E5C7F26AE25}"/>
              </a:ext>
            </a:extLst>
          </p:cNvPr>
          <p:cNvSpPr txBox="1"/>
          <p:nvPr/>
        </p:nvSpPr>
        <p:spPr>
          <a:xfrm>
            <a:off x="336885" y="565483"/>
            <a:ext cx="118551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미성년 마약사범에 대해서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미성년자들의 강도와 사기 비율 그래프에서 눈에 띄는 부분은 유흥비의 비율이다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미성년자들의 사기와 강도 건 수 그래프에서 </a:t>
            </a:r>
            <a:r>
              <a:rPr lang="en-US" altLang="ko-KR" dirty="0"/>
              <a:t>2020</a:t>
            </a:r>
            <a:r>
              <a:rPr lang="ko-KR" altLang="en-US" dirty="0"/>
              <a:t>년이 가장 높다</a:t>
            </a:r>
            <a:r>
              <a:rPr lang="en-US" altLang="ko-KR" dirty="0"/>
              <a:t>(</a:t>
            </a:r>
            <a:r>
              <a:rPr lang="ko-KR" altLang="en-US" dirty="0"/>
              <a:t>이욕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미성년자들의 사기와 강도 건 수 그래프에서 </a:t>
            </a:r>
            <a:r>
              <a:rPr lang="en-US" altLang="ko-KR" dirty="0"/>
              <a:t>2020</a:t>
            </a:r>
            <a:r>
              <a:rPr lang="ko-KR" altLang="en-US" dirty="0"/>
              <a:t>년이 가장 높다</a:t>
            </a:r>
            <a:r>
              <a:rPr lang="en-US" altLang="ko-KR" dirty="0"/>
              <a:t>(</a:t>
            </a:r>
            <a:r>
              <a:rPr lang="ko-KR" altLang="en-US" dirty="0"/>
              <a:t>다른 이유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그리고 </a:t>
            </a:r>
            <a:r>
              <a:rPr lang="en-US" altLang="ko-KR" dirty="0"/>
              <a:t>2020</a:t>
            </a:r>
            <a:r>
              <a:rPr lang="ko-KR" altLang="en-US" dirty="0"/>
              <a:t>년 미성년자들의 마약 건 수 그래프에서 </a:t>
            </a:r>
            <a:r>
              <a:rPr lang="en-US" altLang="ko-KR" dirty="0"/>
              <a:t>2020</a:t>
            </a:r>
            <a:r>
              <a:rPr lang="ko-KR" altLang="en-US" dirty="0"/>
              <a:t>년이 </a:t>
            </a:r>
            <a:r>
              <a:rPr lang="ko-KR" altLang="en-US" dirty="0" err="1"/>
              <a:t>가장높다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그리고 </a:t>
            </a:r>
            <a:r>
              <a:rPr lang="en-US" altLang="ko-KR" dirty="0"/>
              <a:t>2020</a:t>
            </a:r>
            <a:r>
              <a:rPr lang="ko-KR" altLang="en-US" dirty="0"/>
              <a:t>년을 기점으로 미성년자들의 마약 건 수가 증가한다</a:t>
            </a:r>
            <a:r>
              <a:rPr lang="en-US" altLang="ko-KR" dirty="0"/>
              <a:t>(</a:t>
            </a:r>
            <a:r>
              <a:rPr lang="ko-KR" altLang="en-US" dirty="0" err="1"/>
              <a:t>다른이유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특히 </a:t>
            </a:r>
            <a:r>
              <a:rPr lang="en-US" altLang="ko-KR" dirty="0"/>
              <a:t>2020</a:t>
            </a:r>
            <a:r>
              <a:rPr lang="ko-KR" altLang="en-US" dirty="0"/>
              <a:t>년을 기점으로 미성년마약사범의 건수가 크게 증가하기 시작했고</a:t>
            </a:r>
            <a:r>
              <a:rPr lang="en-US" altLang="ko-KR" dirty="0"/>
              <a:t>,</a:t>
            </a:r>
            <a:r>
              <a:rPr lang="ko-KR" altLang="en-US" dirty="0"/>
              <a:t>이때의 미성년강도</a:t>
            </a:r>
            <a:r>
              <a:rPr lang="en-US" altLang="ko-KR" dirty="0"/>
              <a:t>, </a:t>
            </a:r>
            <a:r>
              <a:rPr lang="ko-KR" altLang="en-US" dirty="0"/>
              <a:t>사기가 제일 많다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그 원인은 유흥비와 </a:t>
            </a:r>
            <a:r>
              <a:rPr lang="ko-KR" altLang="en-US" dirty="0" err="1"/>
              <a:t>기타이욕이다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사기의 경우 생활비의 비율이 단일적으로는 제일 높으나 </a:t>
            </a:r>
            <a:r>
              <a:rPr lang="ko-KR" altLang="en-US" dirty="0" err="1"/>
              <a:t>기타이욕과</a:t>
            </a:r>
            <a:r>
              <a:rPr lang="ko-KR" altLang="en-US" dirty="0"/>
              <a:t> 유흥비를 합치면 생활비보다 높다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어쩌면 </a:t>
            </a:r>
            <a:r>
              <a:rPr lang="en-US" altLang="ko-KR" dirty="0"/>
              <a:t>2020</a:t>
            </a:r>
            <a:r>
              <a:rPr lang="ko-KR" altLang="en-US" dirty="0"/>
              <a:t>년의 </a:t>
            </a:r>
            <a:r>
              <a:rPr lang="ko-KR" altLang="en-US" dirty="0" err="1"/>
              <a:t>기타이욕</a:t>
            </a:r>
            <a:r>
              <a:rPr lang="ko-KR" altLang="en-US" dirty="0"/>
              <a:t> 및 유흥비의 가장 근본적인 원인은 미성년들 사이에서 마약중개가 활발해진 것이라고 생각해 볼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미성년자들은 마약투약을 위해</a:t>
            </a:r>
            <a:r>
              <a:rPr lang="en-US" altLang="ko-KR" dirty="0"/>
              <a:t>(</a:t>
            </a:r>
            <a:r>
              <a:rPr lang="ko-KR" altLang="en-US" dirty="0"/>
              <a:t>이욕에 의한 마약범죄의 건수가 매우 낮기 때문</a:t>
            </a:r>
            <a:r>
              <a:rPr lang="en-US" altLang="ko-KR" dirty="0"/>
              <a:t>)</a:t>
            </a:r>
            <a:r>
              <a:rPr lang="ko-KR" altLang="en-US" dirty="0"/>
              <a:t>그랬을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022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F47216-8A78-402A-944D-BCDF2EA4BE07}"/>
              </a:ext>
            </a:extLst>
          </p:cNvPr>
          <p:cNvSpPr txBox="1"/>
          <p:nvPr/>
        </p:nvSpPr>
        <p:spPr>
          <a:xfrm>
            <a:off x="330200" y="711200"/>
            <a:ext cx="11582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사용한 데이터의 기준은 </a:t>
            </a:r>
            <a:r>
              <a:rPr lang="en-US" altLang="ko-KR" dirty="0"/>
              <a:t>23</a:t>
            </a:r>
            <a:r>
              <a:rPr lang="ko-KR" altLang="en-US" dirty="0"/>
              <a:t>년</a:t>
            </a:r>
            <a:r>
              <a:rPr lang="en-US" altLang="ko-KR" dirty="0"/>
              <a:t>9</a:t>
            </a:r>
            <a:r>
              <a:rPr lang="ko-KR" altLang="en-US" dirty="0"/>
              <a:t>월</a:t>
            </a:r>
            <a:r>
              <a:rPr lang="en-US" altLang="ko-KR" dirty="0"/>
              <a:t>7</a:t>
            </a:r>
            <a:r>
              <a:rPr lang="ko-KR" altLang="en-US" dirty="0"/>
              <a:t>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양형의 기준</a:t>
            </a:r>
            <a:r>
              <a:rPr lang="en-US" altLang="ko-KR" dirty="0"/>
              <a:t>, </a:t>
            </a:r>
            <a:r>
              <a:rPr lang="ko-KR" altLang="en-US" dirty="0"/>
              <a:t>우발적 살인</a:t>
            </a:r>
            <a:r>
              <a:rPr lang="en-US" altLang="ko-KR" dirty="0"/>
              <a:t>, </a:t>
            </a:r>
            <a:r>
              <a:rPr lang="ko-KR" altLang="en-US" dirty="0" err="1"/>
              <a:t>감경요소</a:t>
            </a:r>
            <a:r>
              <a:rPr lang="ko-KR" altLang="en-US" dirty="0"/>
              <a:t> 확인 위해 참고한 자료</a:t>
            </a:r>
            <a:r>
              <a:rPr lang="en-US" altLang="ko-KR" dirty="0"/>
              <a:t>(</a:t>
            </a:r>
            <a:r>
              <a:rPr lang="ko-KR" altLang="en-US" dirty="0"/>
              <a:t>판례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sz="1600" b="1" dirty="0"/>
              <a:t>광주지방법원 </a:t>
            </a:r>
            <a:r>
              <a:rPr lang="en-US" altLang="ko-KR" sz="1600" b="1" dirty="0"/>
              <a:t>2021. 10. 8. </a:t>
            </a:r>
            <a:r>
              <a:rPr lang="ko-KR" altLang="en-US" sz="1600" b="1" dirty="0"/>
              <a:t>선고 </a:t>
            </a:r>
            <a:r>
              <a:rPr lang="en-US" altLang="ko-KR" sz="1600" b="1" dirty="0"/>
              <a:t>2021</a:t>
            </a:r>
            <a:r>
              <a:rPr lang="ko-KR" altLang="en-US" sz="1600" b="1" dirty="0" err="1"/>
              <a:t>고합</a:t>
            </a:r>
            <a:r>
              <a:rPr lang="en-US" altLang="ko-KR" sz="1600" b="1" dirty="0"/>
              <a:t>247, 2021</a:t>
            </a:r>
            <a:r>
              <a:rPr lang="ko-KR" altLang="en-US" sz="1600" b="1" dirty="0" err="1"/>
              <a:t>고합</a:t>
            </a:r>
            <a:r>
              <a:rPr lang="en-US" altLang="ko-KR" sz="1600" b="1" dirty="0"/>
              <a:t>322(</a:t>
            </a:r>
            <a:r>
              <a:rPr lang="ko-KR" altLang="en-US" sz="1600" b="1" dirty="0"/>
              <a:t>병합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판결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폭행치사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폭행</a:t>
            </a:r>
            <a:r>
              <a:rPr lang="en-US" altLang="ko-KR" sz="1600" b="1" dirty="0"/>
              <a:t>] [</a:t>
            </a:r>
            <a:r>
              <a:rPr lang="ko-KR" altLang="en-US" sz="1600" b="1" dirty="0" err="1"/>
              <a:t>각공</a:t>
            </a:r>
            <a:r>
              <a:rPr lang="en-US" altLang="ko-KR" sz="1600" b="1" dirty="0"/>
              <a:t>2021</a:t>
            </a:r>
            <a:r>
              <a:rPr lang="ko-KR" altLang="en-US" sz="1600" b="1" dirty="0"/>
              <a:t>하</a:t>
            </a:r>
            <a:r>
              <a:rPr lang="en-US" altLang="ko-KR" sz="1600" b="1" dirty="0"/>
              <a:t>,732], </a:t>
            </a:r>
            <a:r>
              <a:rPr lang="ko-KR" altLang="en-US" sz="1600" b="1" dirty="0"/>
              <a:t>확정</a:t>
            </a:r>
            <a:r>
              <a:rPr lang="en-US" altLang="ko-KR" sz="1600" b="1" dirty="0"/>
              <a:t>,</a:t>
            </a:r>
            <a:endParaRPr lang="ko-KR" altLang="en-US" sz="1600" dirty="0"/>
          </a:p>
          <a:p>
            <a:r>
              <a:rPr lang="en-US" altLang="ko-KR" sz="1200" dirty="0">
                <a:hlinkClick r:id="rId2"/>
              </a:rPr>
              <a:t>https://casenote.kr/%EA%B4%91%EC%A3%BC%EC%A7%80%EB%B0%A9%EB%B2%95%EC%9B%90/2021%EA%B3%A0%ED%95%A9247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600" b="1" dirty="0"/>
              <a:t>부산고등법원 </a:t>
            </a:r>
            <a:r>
              <a:rPr lang="en-US" altLang="ko-KR" sz="1600" b="1" dirty="0"/>
              <a:t>2022. 5. 26. </a:t>
            </a:r>
            <a:r>
              <a:rPr lang="ko-KR" altLang="en-US" sz="1600" b="1" dirty="0"/>
              <a:t>선고 </a:t>
            </a:r>
            <a:r>
              <a:rPr lang="en-US" altLang="ko-KR" sz="1600" b="1" dirty="0"/>
              <a:t>2022</a:t>
            </a:r>
            <a:r>
              <a:rPr lang="ko-KR" altLang="en-US" sz="1600" b="1" dirty="0"/>
              <a:t>노</a:t>
            </a:r>
            <a:r>
              <a:rPr lang="en-US" altLang="ko-KR" sz="1600" b="1" dirty="0"/>
              <a:t>14 </a:t>
            </a:r>
            <a:r>
              <a:rPr lang="ko-KR" altLang="en-US" sz="1600" b="1" dirty="0"/>
              <a:t>판결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살인</a:t>
            </a:r>
            <a:r>
              <a:rPr lang="en-US" altLang="ko-KR" sz="1600" b="1" dirty="0"/>
              <a:t>],</a:t>
            </a:r>
            <a:endParaRPr lang="en-US" altLang="ko-KR" sz="1100" dirty="0"/>
          </a:p>
          <a:p>
            <a:r>
              <a:rPr lang="en-US" altLang="ko-KR" sz="1200" dirty="0">
                <a:hlinkClick r:id="rId3"/>
              </a:rPr>
              <a:t>https://casenote.kr/%EB%B6%80%EC%82%B0%EA%B3%A0%EB%93%B1%EB%B2%95%EC%9B%90/2022%EB%85%B814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대구지방법원 </a:t>
            </a:r>
            <a:r>
              <a:rPr lang="en-US" altLang="ko-KR" b="1" dirty="0"/>
              <a:t>2022. 7. 8. </a:t>
            </a:r>
            <a:r>
              <a:rPr lang="ko-KR" altLang="en-US" b="1" dirty="0"/>
              <a:t>선고 </a:t>
            </a:r>
            <a:r>
              <a:rPr lang="en-US" altLang="ko-KR" b="1" dirty="0"/>
              <a:t>2021</a:t>
            </a:r>
            <a:r>
              <a:rPr lang="ko-KR" altLang="en-US" b="1" dirty="0"/>
              <a:t>노</a:t>
            </a:r>
            <a:r>
              <a:rPr lang="en-US" altLang="ko-KR" b="1" dirty="0"/>
              <a:t>2966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과실치상</a:t>
            </a:r>
            <a:r>
              <a:rPr lang="en-US" altLang="ko-KR" b="1" dirty="0"/>
              <a:t>],</a:t>
            </a:r>
            <a:endParaRPr lang="en-US" altLang="ko-KR" sz="1200" dirty="0"/>
          </a:p>
          <a:p>
            <a:r>
              <a:rPr lang="en-US" altLang="ko-KR" sz="1200" dirty="0">
                <a:hlinkClick r:id="rId4"/>
              </a:rPr>
              <a:t>https://casenote.kr/%EB%8C%80%EA%B5%AC%EC%A7%80%EB%B0%A9%EB%B2%95%EC%9B%90/2021%EB%85%B82966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울산지방법원 </a:t>
            </a:r>
            <a:r>
              <a:rPr lang="en-US" altLang="ko-KR" b="1" dirty="0"/>
              <a:t>2022. 6. 24. </a:t>
            </a:r>
            <a:r>
              <a:rPr lang="ko-KR" altLang="en-US" b="1" dirty="0"/>
              <a:t>선고 </a:t>
            </a:r>
            <a:r>
              <a:rPr lang="en-US" altLang="ko-KR" b="1" dirty="0"/>
              <a:t>2022</a:t>
            </a:r>
            <a:r>
              <a:rPr lang="ko-KR" altLang="en-US" b="1" dirty="0" err="1"/>
              <a:t>고합</a:t>
            </a:r>
            <a:r>
              <a:rPr lang="en-US" altLang="ko-KR" b="1" dirty="0"/>
              <a:t>93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살인미수</a:t>
            </a:r>
            <a:r>
              <a:rPr lang="en-US" altLang="ko-KR" b="1" dirty="0"/>
              <a:t>],</a:t>
            </a:r>
            <a:endParaRPr lang="en-US" altLang="ko-KR" sz="1200" dirty="0"/>
          </a:p>
          <a:p>
            <a:r>
              <a:rPr lang="en-US" altLang="ko-KR" sz="1200" dirty="0">
                <a:hlinkClick r:id="rId5"/>
              </a:rPr>
              <a:t>https://casenote.kr/%EC%9A%B8%EC%82%B0%EC%A7%80%EB%B0%A9%EB%B2%95%EC%9B%90/2022%EA%B3%A0%ED%95%A993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서울중앙지방법원 </a:t>
            </a:r>
            <a:r>
              <a:rPr lang="en-US" altLang="ko-KR" b="1" dirty="0"/>
              <a:t>2022. 9. 15. </a:t>
            </a:r>
            <a:r>
              <a:rPr lang="ko-KR" altLang="en-US" b="1" dirty="0"/>
              <a:t>선고 </a:t>
            </a:r>
            <a:r>
              <a:rPr lang="en-US" altLang="ko-KR" b="1" dirty="0"/>
              <a:t>2022</a:t>
            </a:r>
            <a:r>
              <a:rPr lang="ko-KR" altLang="en-US" b="1" dirty="0" err="1"/>
              <a:t>고합</a:t>
            </a:r>
            <a:r>
              <a:rPr lang="en-US" altLang="ko-KR" b="1" dirty="0"/>
              <a:t>457, 2022</a:t>
            </a:r>
            <a:r>
              <a:rPr lang="ko-KR" altLang="en-US" b="1" dirty="0"/>
              <a:t>전고</a:t>
            </a:r>
            <a:r>
              <a:rPr lang="en-US" altLang="ko-KR" b="1" dirty="0"/>
              <a:t>24(</a:t>
            </a:r>
            <a:r>
              <a:rPr lang="ko-KR" altLang="en-US" b="1" dirty="0"/>
              <a:t>병합</a:t>
            </a:r>
            <a:r>
              <a:rPr lang="en-US" altLang="ko-KR" b="1" dirty="0"/>
              <a:t>)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살인미수</a:t>
            </a:r>
            <a:r>
              <a:rPr lang="en-US" altLang="ko-KR" b="1" dirty="0"/>
              <a:t>, </a:t>
            </a:r>
            <a:r>
              <a:rPr lang="ko-KR" altLang="en-US" b="1" dirty="0"/>
              <a:t>부착명령</a:t>
            </a:r>
            <a:r>
              <a:rPr lang="en-US" altLang="ko-KR" b="1" dirty="0"/>
              <a:t>],</a:t>
            </a:r>
            <a:endParaRPr lang="en-US" altLang="ko-KR" sz="1200" dirty="0"/>
          </a:p>
          <a:p>
            <a:r>
              <a:rPr lang="en-US" altLang="ko-KR" sz="1200" dirty="0">
                <a:hlinkClick r:id="rId6"/>
              </a:rPr>
              <a:t>https://casenote.kr/%EC%84%9C%EC%9A%B8%EC%A4%91%EC%95%99%EC%A7%80%EB%B0%A9%EB%B2%95%EC%9B%90/2022%EA%B3%A0%ED%95%A9457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b="1" dirty="0"/>
              <a:t>인천지방법원 </a:t>
            </a:r>
            <a:r>
              <a:rPr lang="en-US" altLang="ko-KR" b="1" dirty="0"/>
              <a:t>2023. 3. 23. </a:t>
            </a:r>
            <a:r>
              <a:rPr lang="ko-KR" altLang="en-US" b="1" dirty="0"/>
              <a:t>선고 </a:t>
            </a:r>
            <a:r>
              <a:rPr lang="en-US" altLang="ko-KR" b="1" dirty="0"/>
              <a:t>2022</a:t>
            </a:r>
            <a:r>
              <a:rPr lang="ko-KR" altLang="en-US" b="1" dirty="0" err="1"/>
              <a:t>고합</a:t>
            </a:r>
            <a:r>
              <a:rPr lang="en-US" altLang="ko-KR" b="1" dirty="0"/>
              <a:t>1133 </a:t>
            </a:r>
            <a:r>
              <a:rPr lang="ko-KR" altLang="en-US" b="1" dirty="0"/>
              <a:t>판결 </a:t>
            </a:r>
            <a:r>
              <a:rPr lang="en-US" altLang="ko-KR" b="1" dirty="0"/>
              <a:t>[</a:t>
            </a:r>
            <a:r>
              <a:rPr lang="ko-KR" altLang="en-US" b="1" dirty="0"/>
              <a:t>살인미수</a:t>
            </a:r>
            <a:r>
              <a:rPr lang="en-US" altLang="ko-KR" b="1" dirty="0"/>
              <a:t>]</a:t>
            </a:r>
            <a:endParaRPr lang="en-US" altLang="ko-KR" sz="1200" dirty="0">
              <a:hlinkClick r:id="rId7"/>
            </a:endParaRPr>
          </a:p>
          <a:p>
            <a:r>
              <a:rPr lang="en-US" altLang="ko-KR" sz="1200" dirty="0">
                <a:hlinkClick r:id="rId7"/>
              </a:rPr>
              <a:t>https://casenote.kr/%EC%9D%B8%EC%B2%9C%EC%A7%80%EB%B0%A9%EB%B2%95%EC%9B%90/2022%EA%B3%A0%ED%95%A91133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901901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BF5BB3-D695-4905-A28E-C1E3F061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04</a:t>
            </a:r>
            <a:r>
              <a:rPr lang="en-US" altLang="ko-KR" sz="100" b="1" spc="60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Q&amp;A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1268760"/>
            <a:ext cx="4320480" cy="1440160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>
              <a:solidFill>
                <a:srgbClr val="1139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F85D14-DD68-41B8-BCF9-F931E2E66BEB}"/>
              </a:ext>
            </a:extLst>
          </p:cNvPr>
          <p:cNvSpPr/>
          <p:nvPr/>
        </p:nvSpPr>
        <p:spPr>
          <a:xfrm>
            <a:off x="3935760" y="4149081"/>
            <a:ext cx="4320480" cy="1440160"/>
          </a:xfrm>
          <a:prstGeom prst="roundRect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</a:t>
            </a:r>
            <a:endParaRPr lang="ko-KR" altLang="en-US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9" b="26232"/>
          <a:stretch/>
        </p:blipFill>
        <p:spPr>
          <a:xfrm>
            <a:off x="3906349" y="88898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3" r="10989"/>
          <a:stretch/>
        </p:blipFill>
        <p:spPr>
          <a:xfrm>
            <a:off x="7608168" y="3698221"/>
            <a:ext cx="382035" cy="4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78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402E5C-65C6-4CED-8FBA-A3687976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52" y="2087160"/>
            <a:ext cx="1461052" cy="61622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BF5BB3-D695-4905-A28E-C1E3F061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2636912"/>
            <a:ext cx="4320480" cy="1440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latin typeface="+mn-ea"/>
              </a:rPr>
              <a:t>Thank you</a:t>
            </a:r>
            <a:endParaRPr lang="ko-KR" altLang="en-US" sz="5400">
              <a:solidFill>
                <a:srgbClr val="11394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273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FB933C67-59F0-4461-B98D-1DB6DB08D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" t="1686" r="48" b="1197"/>
          <a:stretch/>
        </p:blipFill>
        <p:spPr>
          <a:xfrm>
            <a:off x="1188968" y="3493457"/>
            <a:ext cx="2039328" cy="2551083"/>
          </a:xfrm>
          <a:prstGeom prst="rect">
            <a:avLst/>
          </a:prstGeom>
          <a:ln w="19050">
            <a:solidFill>
              <a:srgbClr val="2E3F4F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768AA02-AF61-4B4D-B081-7E7F184D6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86" y="673606"/>
            <a:ext cx="4637264" cy="2302675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F098A509-B20F-4186-88CD-3970A2D466D7}"/>
              </a:ext>
            </a:extLst>
          </p:cNvPr>
          <p:cNvSpPr/>
          <p:nvPr/>
        </p:nvSpPr>
        <p:spPr>
          <a:xfrm>
            <a:off x="2091135" y="3078074"/>
            <a:ext cx="388263" cy="313589"/>
          </a:xfrm>
          <a:prstGeom prst="downArrow">
            <a:avLst/>
          </a:prstGeom>
          <a:solidFill>
            <a:srgbClr val="2E3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388A8FA-8B9B-4902-9E7D-B3B0D5B2A9E0}"/>
              </a:ext>
            </a:extLst>
          </p:cNvPr>
          <p:cNvSpPr/>
          <p:nvPr/>
        </p:nvSpPr>
        <p:spPr>
          <a:xfrm>
            <a:off x="3275106" y="1470212"/>
            <a:ext cx="1527182" cy="120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50991" y="343875"/>
            <a:ext cx="4041009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공간에서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폴더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폴더 클릭하고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F2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 클릭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C9A4D32C-BA52-4C74-9525-BC4DC1F230A6}"/>
              </a:ext>
            </a:extLst>
          </p:cNvPr>
          <p:cNvSpPr/>
          <p:nvPr/>
        </p:nvSpPr>
        <p:spPr>
          <a:xfrm rot="16200000">
            <a:off x="3497742" y="420574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1E8BCC-8C01-4E3C-A797-32D82ED484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46" r="84877" b="1920"/>
          <a:stretch/>
        </p:blipFill>
        <p:spPr>
          <a:xfrm>
            <a:off x="4121464" y="4249119"/>
            <a:ext cx="870178" cy="225155"/>
          </a:xfrm>
          <a:prstGeom prst="rect">
            <a:avLst/>
          </a:prstGeom>
          <a:ln w="28575">
            <a:solidFill>
              <a:srgbClr val="FF2929"/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B04C770-9ECB-4A51-A8E3-EC7880C76FDB}"/>
              </a:ext>
            </a:extLst>
          </p:cNvPr>
          <p:cNvSpPr txBox="1"/>
          <p:nvPr/>
        </p:nvSpPr>
        <p:spPr>
          <a:xfrm>
            <a:off x="4273832" y="4519515"/>
            <a:ext cx="2366224" cy="46166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 후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키보드 </a:t>
            </a:r>
            <a:r>
              <a:rPr lang="en-US" altLang="ko-KR" sz="1200" b="1" dirty="0">
                <a:solidFill>
                  <a:srgbClr val="FF0000"/>
                </a:solidFill>
              </a:rPr>
              <a:t>F2 </a:t>
            </a:r>
            <a:r>
              <a:rPr lang="ko-KR" altLang="en-US" sz="1200" b="1" dirty="0">
                <a:solidFill>
                  <a:srgbClr val="FF0000"/>
                </a:solidFill>
              </a:rPr>
              <a:t>버튼 누르기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BD516D-64C9-47EB-9A3E-C43C00E60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0815" y="4138246"/>
            <a:ext cx="1551508" cy="513330"/>
          </a:xfrm>
          <a:prstGeom prst="rect">
            <a:avLst/>
          </a:prstGeom>
          <a:ln w="28575">
            <a:solidFill>
              <a:srgbClr val="FF2929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3DD817-9456-4DA9-AC7F-80DF7D82AA4E}"/>
              </a:ext>
            </a:extLst>
          </p:cNvPr>
          <p:cNvSpPr txBox="1"/>
          <p:nvPr/>
        </p:nvSpPr>
        <p:spPr>
          <a:xfrm>
            <a:off x="2817444" y="1690042"/>
            <a:ext cx="2078904" cy="461665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빈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흰색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  <a:r>
              <a:rPr lang="ko-KR" altLang="en-US" sz="1200" b="1" dirty="0">
                <a:solidFill>
                  <a:srgbClr val="FF0000"/>
                </a:solidFill>
              </a:rPr>
              <a:t> 공간에서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마우스 오른쪽 버튼 클릭</a:t>
            </a:r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CD4BEECD-0B47-44E2-AABB-5035043D520C}"/>
              </a:ext>
            </a:extLst>
          </p:cNvPr>
          <p:cNvSpPr/>
          <p:nvPr/>
        </p:nvSpPr>
        <p:spPr>
          <a:xfrm>
            <a:off x="2337430" y="157294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5DCAA87-D462-42AA-B7D6-1FC045CC2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9504" y="1698943"/>
            <a:ext cx="218431" cy="240752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8DA8D8-A388-407A-B693-09EE88DB0B64}"/>
              </a:ext>
            </a:extLst>
          </p:cNvPr>
          <p:cNvSpPr/>
          <p:nvPr/>
        </p:nvSpPr>
        <p:spPr>
          <a:xfrm>
            <a:off x="1182041" y="3478650"/>
            <a:ext cx="2052000" cy="218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FBC6B0D5-37B8-4B30-A18E-C5D165DFC8BD}"/>
              </a:ext>
            </a:extLst>
          </p:cNvPr>
          <p:cNvSpPr/>
          <p:nvPr/>
        </p:nvSpPr>
        <p:spPr>
          <a:xfrm>
            <a:off x="1062968" y="330300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79CF17E2-690E-436F-ACD3-1DEEB1550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6050" y="3599026"/>
            <a:ext cx="218431" cy="24075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7E13176-DE29-4EC6-880B-9FF3873AC19C}"/>
              </a:ext>
            </a:extLst>
          </p:cNvPr>
          <p:cNvSpPr txBox="1"/>
          <p:nvPr/>
        </p:nvSpPr>
        <p:spPr>
          <a:xfrm>
            <a:off x="2302154" y="369801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15FB9837-67AB-44A2-B921-D0CD024747B4}"/>
              </a:ext>
            </a:extLst>
          </p:cNvPr>
          <p:cNvSpPr/>
          <p:nvPr/>
        </p:nvSpPr>
        <p:spPr>
          <a:xfrm>
            <a:off x="3969733" y="405921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8E528315-FB45-4A30-ADE7-C32B0D2A9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4617" y="4426737"/>
            <a:ext cx="218431" cy="240752"/>
          </a:xfrm>
          <a:prstGeom prst="rect">
            <a:avLst/>
          </a:prstGeom>
        </p:spPr>
      </p:pic>
      <p:sp>
        <p:nvSpPr>
          <p:cNvPr id="82" name="화살표: 아래쪽 81">
            <a:extLst>
              <a:ext uri="{FF2B5EF4-FFF2-40B4-BE49-F238E27FC236}">
                <a16:creationId xmlns:a16="http://schemas.microsoft.com/office/drawing/2014/main" id="{9B423845-2880-4C20-82D2-BB4B55205F5C}"/>
              </a:ext>
            </a:extLst>
          </p:cNvPr>
          <p:cNvSpPr/>
          <p:nvPr/>
        </p:nvSpPr>
        <p:spPr>
          <a:xfrm rot="16200000">
            <a:off x="5277692" y="420574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B35EDD0D-603C-469B-9FCD-6DBAE9DA84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8995" y="4154159"/>
            <a:ext cx="218431" cy="24075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6FFB356-A0A9-4C65-A88E-53DC5FC225F7}"/>
              </a:ext>
            </a:extLst>
          </p:cNvPr>
          <p:cNvSpPr txBox="1"/>
          <p:nvPr/>
        </p:nvSpPr>
        <p:spPr>
          <a:xfrm>
            <a:off x="7123128" y="4168402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85" name="화살표: 아래쪽 84">
            <a:extLst>
              <a:ext uri="{FF2B5EF4-FFF2-40B4-BE49-F238E27FC236}">
                <a16:creationId xmlns:a16="http://schemas.microsoft.com/office/drawing/2014/main" id="{90375F0F-2AA5-4572-B9DD-5DD72B0C007F}"/>
              </a:ext>
            </a:extLst>
          </p:cNvPr>
          <p:cNvSpPr/>
          <p:nvPr/>
        </p:nvSpPr>
        <p:spPr>
          <a:xfrm rot="16200000">
            <a:off x="7749369" y="420574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id="{AFF416E2-19B2-40AA-8FC7-FB95623488C7}"/>
              </a:ext>
            </a:extLst>
          </p:cNvPr>
          <p:cNvSpPr/>
          <p:nvPr/>
        </p:nvSpPr>
        <p:spPr>
          <a:xfrm>
            <a:off x="5809499" y="394046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90FB8C2-D0D4-4A0A-AA35-627BB3C4C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5769" y="4282906"/>
            <a:ext cx="1219370" cy="17147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AD1F5ECE-2053-48C1-BE2C-1F93ABDE8E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7816" y="4441654"/>
            <a:ext cx="218431" cy="24075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31F40BF-3BA4-4D26-80A8-FD21020E0B4F}"/>
              </a:ext>
            </a:extLst>
          </p:cNvPr>
          <p:cNvSpPr txBox="1"/>
          <p:nvPr/>
        </p:nvSpPr>
        <p:spPr>
          <a:xfrm>
            <a:off x="9351968" y="4474274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더블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89" name="순서도: 연결자 88">
            <a:extLst>
              <a:ext uri="{FF2B5EF4-FFF2-40B4-BE49-F238E27FC236}">
                <a16:creationId xmlns:a16="http://schemas.microsoft.com/office/drawing/2014/main" id="{60ED2EFE-098C-4BCE-8EB5-0BC379D66BC8}"/>
              </a:ext>
            </a:extLst>
          </p:cNvPr>
          <p:cNvSpPr/>
          <p:nvPr/>
        </p:nvSpPr>
        <p:spPr>
          <a:xfrm>
            <a:off x="8238857" y="407703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9BCD75F-4E5F-4A05-841F-B2721EB7F51F}"/>
              </a:ext>
            </a:extLst>
          </p:cNvPr>
          <p:cNvSpPr/>
          <p:nvPr/>
        </p:nvSpPr>
        <p:spPr>
          <a:xfrm>
            <a:off x="201024" y="159209"/>
            <a:ext cx="245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폴더 생성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AE098E-AD0A-4EC7-9030-676FB51BCEAA}"/>
              </a:ext>
            </a:extLst>
          </p:cNvPr>
          <p:cNvSpPr txBox="1"/>
          <p:nvPr/>
        </p:nvSpPr>
        <p:spPr>
          <a:xfrm>
            <a:off x="8150991" y="5107530"/>
            <a:ext cx="36572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C:\Development</a:t>
            </a:r>
            <a:r>
              <a:rPr lang="en-US" altLang="ko-KR" sz="1200" b="1">
                <a:solidFill>
                  <a:srgbClr val="2E3F4F"/>
                </a:solidFill>
              </a:rPr>
              <a:t>_Kits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78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827AA7-A15E-428E-9D61-77E629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6"/>
          <a:stretch/>
        </p:blipFill>
        <p:spPr>
          <a:xfrm>
            <a:off x="503252" y="875543"/>
            <a:ext cx="5580000" cy="1901483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EC8358-B0DA-401E-8617-6CE0A2E99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52" y="3832762"/>
            <a:ext cx="5580000" cy="2124129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4F548D4-C6A8-4A60-A379-0888F35C69F4}"/>
              </a:ext>
            </a:extLst>
          </p:cNvPr>
          <p:cNvSpPr/>
          <p:nvPr/>
        </p:nvSpPr>
        <p:spPr>
          <a:xfrm>
            <a:off x="3099120" y="305845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ED532-45F1-4DF4-90CD-4B9F7ACA19F6}"/>
              </a:ext>
            </a:extLst>
          </p:cNvPr>
          <p:cNvSpPr/>
          <p:nvPr/>
        </p:nvSpPr>
        <p:spPr>
          <a:xfrm>
            <a:off x="1086593" y="2190998"/>
            <a:ext cx="1224000" cy="42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938420" y="1882611"/>
            <a:ext cx="4348042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검색창에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다운로드 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Download Python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DAE6F65-1FE0-4FDB-97C0-457A5D8E81CD}"/>
              </a:ext>
            </a:extLst>
          </p:cNvPr>
          <p:cNvSpPr/>
          <p:nvPr/>
        </p:nvSpPr>
        <p:spPr>
          <a:xfrm>
            <a:off x="960593" y="206499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19143E-0679-4222-A658-55DBA541F623}"/>
              </a:ext>
            </a:extLst>
          </p:cNvPr>
          <p:cNvSpPr/>
          <p:nvPr/>
        </p:nvSpPr>
        <p:spPr>
          <a:xfrm>
            <a:off x="1478482" y="5167074"/>
            <a:ext cx="1224000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DDB2491-4AF4-4776-89B3-B809FDA5A30B}"/>
              </a:ext>
            </a:extLst>
          </p:cNvPr>
          <p:cNvSpPr/>
          <p:nvPr/>
        </p:nvSpPr>
        <p:spPr>
          <a:xfrm>
            <a:off x="1358420" y="495664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4922A-AF12-481E-B154-2AB4627A039A}"/>
              </a:ext>
            </a:extLst>
          </p:cNvPr>
          <p:cNvSpPr txBox="1"/>
          <p:nvPr/>
        </p:nvSpPr>
        <p:spPr>
          <a:xfrm>
            <a:off x="1646893" y="5432929"/>
            <a:ext cx="368943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48BD5-E589-4F41-9B5A-82D9EA85EACB}"/>
              </a:ext>
            </a:extLst>
          </p:cNvPr>
          <p:cNvSpPr txBox="1"/>
          <p:nvPr/>
        </p:nvSpPr>
        <p:spPr>
          <a:xfrm>
            <a:off x="1596566" y="5412148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68D4477-849A-48A6-AC19-D96A8ECFD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05" t="6349" r="17917"/>
          <a:stretch/>
        </p:blipFill>
        <p:spPr>
          <a:xfrm>
            <a:off x="1523489" y="5435540"/>
            <a:ext cx="151112" cy="2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09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AC60BF84-DE53-4DFE-B610-357B160F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30" y="3559548"/>
            <a:ext cx="3315163" cy="724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4F548D4-C6A8-4A60-A379-0888F35C69F4}"/>
              </a:ext>
            </a:extLst>
          </p:cNvPr>
          <p:cNvSpPr/>
          <p:nvPr/>
        </p:nvSpPr>
        <p:spPr>
          <a:xfrm>
            <a:off x="2536581" y="29434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5850925" y="1608943"/>
            <a:ext cx="5837824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Download Python 3.11.4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3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번에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Download Python 3.11.4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로 되어있지 않다면 슬라이드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8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페이지 참고</a:t>
            </a:r>
            <a:endParaRPr lang="en-US" altLang="ko-KR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열기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A0D1A3-5A43-40E1-8B66-AA77AC3AF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1061" b="36991"/>
          <a:stretch/>
        </p:blipFill>
        <p:spPr>
          <a:xfrm>
            <a:off x="556691" y="674837"/>
            <a:ext cx="4348042" cy="1936432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ED532-45F1-4DF4-90CD-4B9F7ACA19F6}"/>
              </a:ext>
            </a:extLst>
          </p:cNvPr>
          <p:cNvSpPr/>
          <p:nvPr/>
        </p:nvSpPr>
        <p:spPr>
          <a:xfrm>
            <a:off x="1329719" y="2258592"/>
            <a:ext cx="1302204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DAE6F65-1FE0-4FDB-97C0-457A5D8E81CD}"/>
              </a:ext>
            </a:extLst>
          </p:cNvPr>
          <p:cNvSpPr/>
          <p:nvPr/>
        </p:nvSpPr>
        <p:spPr>
          <a:xfrm>
            <a:off x="1203719" y="213259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F1AB6D-D461-4019-B93D-0D994A19616E}"/>
              </a:ext>
            </a:extLst>
          </p:cNvPr>
          <p:cNvSpPr/>
          <p:nvPr/>
        </p:nvSpPr>
        <p:spPr>
          <a:xfrm>
            <a:off x="3074903" y="391886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93133D50-0782-4F3C-A7A3-AECEAD1F49BA}"/>
              </a:ext>
            </a:extLst>
          </p:cNvPr>
          <p:cNvSpPr/>
          <p:nvPr/>
        </p:nvSpPr>
        <p:spPr>
          <a:xfrm>
            <a:off x="2960779" y="375413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DDAB2C29-05E7-4DFB-BDD4-2477FC2F7FA0}"/>
              </a:ext>
            </a:extLst>
          </p:cNvPr>
          <p:cNvSpPr/>
          <p:nvPr/>
        </p:nvSpPr>
        <p:spPr>
          <a:xfrm>
            <a:off x="2536581" y="456192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D1492C9-2496-4898-ABFF-9857BEA5A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2" t="2995" r="3658" b="77737"/>
          <a:stretch/>
        </p:blipFill>
        <p:spPr>
          <a:xfrm>
            <a:off x="1262299" y="5153892"/>
            <a:ext cx="2936824" cy="884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4E509F-82CE-43C5-9EA9-43EA5FC34483}"/>
              </a:ext>
            </a:extLst>
          </p:cNvPr>
          <p:cNvSpPr/>
          <p:nvPr/>
        </p:nvSpPr>
        <p:spPr>
          <a:xfrm>
            <a:off x="3478666" y="553984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79A4C4A0-1606-436A-8336-99EDFBD6E3B3}"/>
              </a:ext>
            </a:extLst>
          </p:cNvPr>
          <p:cNvSpPr/>
          <p:nvPr/>
        </p:nvSpPr>
        <p:spPr>
          <a:xfrm>
            <a:off x="3364542" y="537511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576ECF-CFB9-4F8A-994A-BA634D87294C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A3EC2C4-DF47-4A03-9440-FD50DC2EA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1219" y="4231000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C588254-ED9F-41DF-89C2-5F5AF80E192A}"/>
              </a:ext>
            </a:extLst>
          </p:cNvPr>
          <p:cNvSpPr txBox="1"/>
          <p:nvPr/>
        </p:nvSpPr>
        <p:spPr>
          <a:xfrm>
            <a:off x="3386242" y="424524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AABFC2C-36D5-4CF6-AFCB-F7DF29EEE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2409" y="5834093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41F4809-69DF-47AB-8B70-7D8195656495}"/>
              </a:ext>
            </a:extLst>
          </p:cNvPr>
          <p:cNvSpPr txBox="1"/>
          <p:nvPr/>
        </p:nvSpPr>
        <p:spPr>
          <a:xfrm>
            <a:off x="3647432" y="5848336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FBDA2A-C55D-4D12-9FB0-E2CDC810B0A8}"/>
              </a:ext>
            </a:extLst>
          </p:cNvPr>
          <p:cNvSpPr txBox="1"/>
          <p:nvPr/>
        </p:nvSpPr>
        <p:spPr>
          <a:xfrm>
            <a:off x="2620902" y="2384592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738D6C3-F420-4326-8D65-20D04E528F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128" b="97436" l="11765" r="91176"/>
                    </a14:imgEffect>
                  </a14:imgLayer>
                </a14:imgProps>
              </a:ext>
            </a:extLst>
          </a:blip>
          <a:srcRect l="6743" t="17899" r="17917"/>
          <a:stretch/>
        </p:blipFill>
        <p:spPr>
          <a:xfrm>
            <a:off x="2536438" y="2435399"/>
            <a:ext cx="160852" cy="2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76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4969826" y="426973"/>
            <a:ext cx="6903797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Python 3.11.4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를 다운 받은 경우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 슬라이드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9 </a:t>
            </a:r>
            <a:r>
              <a:rPr lang="ko-KR" altLang="en-US" sz="1200" b="1">
                <a:solidFill>
                  <a:srgbClr val="FF0000"/>
                </a:solidFill>
                <a:latin typeface="맑은 고딕" panose="020B0503020000020004" pitchFamily="50" charset="-127"/>
              </a:rPr>
              <a:t>페이지로 이동</a:t>
            </a:r>
            <a:endParaRPr lang="en-US" altLang="ko-KR" sz="1200" b="1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3.1. Python 3.11.4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3.2. Windows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embeddable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package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(64-bit)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* Files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가 보이지 않는다면 아래로 스크롤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C302A-1FD1-4DA7-B772-50D7CCBA9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204"/>
          <a:stretch/>
        </p:blipFill>
        <p:spPr>
          <a:xfrm>
            <a:off x="352804" y="726352"/>
            <a:ext cx="4040023" cy="2407722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38E5DB-F1C1-48F6-8583-4CCD26FD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76" y="1558183"/>
            <a:ext cx="807456" cy="2158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91DBB3-6D45-426C-9806-BA9D42194A93}"/>
              </a:ext>
            </a:extLst>
          </p:cNvPr>
          <p:cNvSpPr/>
          <p:nvPr/>
        </p:nvSpPr>
        <p:spPr>
          <a:xfrm>
            <a:off x="462910" y="1546307"/>
            <a:ext cx="823349" cy="222310"/>
          </a:xfrm>
          <a:prstGeom prst="rect">
            <a:avLst/>
          </a:prstGeom>
          <a:noFill/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E4D51A5-938A-4CFB-AC9A-1A174FCBB265}"/>
              </a:ext>
            </a:extLst>
          </p:cNvPr>
          <p:cNvSpPr/>
          <p:nvPr/>
        </p:nvSpPr>
        <p:spPr>
          <a:xfrm rot="16200000">
            <a:off x="4130075" y="419307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88C345-4ED1-48DF-9850-71C2745C4C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710"/>
          <a:stretch/>
        </p:blipFill>
        <p:spPr>
          <a:xfrm>
            <a:off x="1112264" y="3938170"/>
            <a:ext cx="2515026" cy="2408400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A35A51-D82B-40EA-8384-9FB5A18B35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33" r="5505" b="-1"/>
          <a:stretch/>
        </p:blipFill>
        <p:spPr>
          <a:xfrm>
            <a:off x="1124621" y="5370952"/>
            <a:ext cx="1656000" cy="171378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7233813A-1DE1-46E3-8F59-FE31196808B1}"/>
              </a:ext>
            </a:extLst>
          </p:cNvPr>
          <p:cNvSpPr/>
          <p:nvPr/>
        </p:nvSpPr>
        <p:spPr>
          <a:xfrm>
            <a:off x="318377" y="1390617"/>
            <a:ext cx="252000" cy="252000"/>
          </a:xfrm>
          <a:prstGeom prst="flowChartConnector">
            <a:avLst/>
          </a:prstGeom>
          <a:solidFill>
            <a:srgbClr val="FFB601"/>
          </a:solidFill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2396D69-4106-4552-82EC-A4B3E7093ACF}"/>
              </a:ext>
            </a:extLst>
          </p:cNvPr>
          <p:cNvSpPr/>
          <p:nvPr/>
        </p:nvSpPr>
        <p:spPr>
          <a:xfrm>
            <a:off x="1106086" y="5336949"/>
            <a:ext cx="1692000" cy="222310"/>
          </a:xfrm>
          <a:prstGeom prst="rect">
            <a:avLst/>
          </a:prstGeom>
          <a:noFill/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4421AFB1-6D7E-4D9B-AF6B-CF0AC9652276}"/>
              </a:ext>
            </a:extLst>
          </p:cNvPr>
          <p:cNvSpPr/>
          <p:nvPr/>
        </p:nvSpPr>
        <p:spPr>
          <a:xfrm>
            <a:off x="964194" y="5133144"/>
            <a:ext cx="252000" cy="252000"/>
          </a:xfrm>
          <a:prstGeom prst="flowChartConnector">
            <a:avLst/>
          </a:prstGeom>
          <a:solidFill>
            <a:srgbClr val="FFB601"/>
          </a:solidFill>
          <a:ln w="28575">
            <a:solidFill>
              <a:srgbClr val="FFA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B065DCB-17F0-455B-AEAD-A74CCDE432A9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1C98C3-3869-49F7-B939-BD9F24BDC77E}"/>
              </a:ext>
            </a:extLst>
          </p:cNvPr>
          <p:cNvSpPr txBox="1"/>
          <p:nvPr/>
        </p:nvSpPr>
        <p:spPr>
          <a:xfrm>
            <a:off x="248293" y="1381262"/>
            <a:ext cx="9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FC328-03F2-4081-ACB4-84C6F7B462A5}"/>
              </a:ext>
            </a:extLst>
          </p:cNvPr>
          <p:cNvSpPr txBox="1"/>
          <p:nvPr/>
        </p:nvSpPr>
        <p:spPr>
          <a:xfrm>
            <a:off x="893367" y="5118243"/>
            <a:ext cx="9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95ECAD-CF1B-4645-B6E0-ADCB6E9D0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123" y="3961148"/>
            <a:ext cx="3315163" cy="724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BB5F8BB5-0A37-4426-9501-93EE91A4AC01}"/>
              </a:ext>
            </a:extLst>
          </p:cNvPr>
          <p:cNvSpPr/>
          <p:nvPr/>
        </p:nvSpPr>
        <p:spPr>
          <a:xfrm>
            <a:off x="2178683" y="340070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49FDA52-5485-4272-AD0E-2BAA2250462C}"/>
              </a:ext>
            </a:extLst>
          </p:cNvPr>
          <p:cNvSpPr/>
          <p:nvPr/>
        </p:nvSpPr>
        <p:spPr>
          <a:xfrm>
            <a:off x="7022896" y="432046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788570D0-557F-4D2D-8B0B-2531862C8AF7}"/>
              </a:ext>
            </a:extLst>
          </p:cNvPr>
          <p:cNvSpPr/>
          <p:nvPr/>
        </p:nvSpPr>
        <p:spPr>
          <a:xfrm>
            <a:off x="6908772" y="415573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8A54B5F3-4802-4599-97CA-8B8889A09BED}"/>
              </a:ext>
            </a:extLst>
          </p:cNvPr>
          <p:cNvSpPr/>
          <p:nvPr/>
        </p:nvSpPr>
        <p:spPr>
          <a:xfrm>
            <a:off x="6484574" y="495117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D52B165-7F1F-45BD-B6D4-768C894424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42" t="2995" r="3658" b="77737"/>
          <a:stretch/>
        </p:blipFill>
        <p:spPr>
          <a:xfrm>
            <a:off x="5210292" y="5493710"/>
            <a:ext cx="2936824" cy="884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53BA180-160D-4FEF-B883-72026E13ED81}"/>
              </a:ext>
            </a:extLst>
          </p:cNvPr>
          <p:cNvSpPr/>
          <p:nvPr/>
        </p:nvSpPr>
        <p:spPr>
          <a:xfrm>
            <a:off x="7426659" y="5879658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E5F28818-898C-4591-9E64-780DF9B6AAD0}"/>
              </a:ext>
            </a:extLst>
          </p:cNvPr>
          <p:cNvSpPr/>
          <p:nvPr/>
        </p:nvSpPr>
        <p:spPr>
          <a:xfrm>
            <a:off x="7312535" y="571493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E80413D-18E1-4231-9A2C-DC12FED63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9212" y="4632600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B6E106-03F7-4254-97BB-203188C9AD20}"/>
              </a:ext>
            </a:extLst>
          </p:cNvPr>
          <p:cNvSpPr txBox="1"/>
          <p:nvPr/>
        </p:nvSpPr>
        <p:spPr>
          <a:xfrm>
            <a:off x="7346591" y="4653021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45A4964-3265-4CC4-83C8-D47E5D4D49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0402" y="6173911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D10050-7094-4240-8E67-1D7A82043A92}"/>
              </a:ext>
            </a:extLst>
          </p:cNvPr>
          <p:cNvSpPr txBox="1"/>
          <p:nvPr/>
        </p:nvSpPr>
        <p:spPr>
          <a:xfrm>
            <a:off x="7601603" y="6175798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6D86B7-365F-49D7-AB6F-60D9644061A2}"/>
              </a:ext>
            </a:extLst>
          </p:cNvPr>
          <p:cNvSpPr/>
          <p:nvPr/>
        </p:nvSpPr>
        <p:spPr>
          <a:xfrm>
            <a:off x="9070926" y="4320460"/>
            <a:ext cx="197312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버튼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열기 버튼 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16EE15-5F04-44E9-B738-EBDB66A41D68}"/>
              </a:ext>
            </a:extLst>
          </p:cNvPr>
          <p:cNvSpPr txBox="1"/>
          <p:nvPr/>
        </p:nvSpPr>
        <p:spPr>
          <a:xfrm>
            <a:off x="1129176" y="1760587"/>
            <a:ext cx="69965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50" b="1">
                <a:solidFill>
                  <a:srgbClr val="FF0000"/>
                </a:solidFill>
              </a:defRPr>
            </a:lvl1pPr>
          </a:lstStyle>
          <a:p>
            <a:r>
              <a:rPr lang="ko-KR" altLang="en-US" sz="1200" dirty="0"/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822C078-E913-4B94-82EF-9F84557ECB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28" b="97436" l="11765" r="91176"/>
                    </a14:imgEffect>
                  </a14:imgLayer>
                </a14:imgProps>
              </a:ext>
            </a:extLst>
          </a:blip>
          <a:srcRect l="6743" t="17899" r="17917"/>
          <a:stretch/>
        </p:blipFill>
        <p:spPr>
          <a:xfrm>
            <a:off x="1044712" y="1811394"/>
            <a:ext cx="160852" cy="20106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A88B010-58FB-4249-ABC9-31D089982E74}"/>
              </a:ext>
            </a:extLst>
          </p:cNvPr>
          <p:cNvSpPr txBox="1"/>
          <p:nvPr/>
        </p:nvSpPr>
        <p:spPr>
          <a:xfrm>
            <a:off x="2608415" y="5571615"/>
            <a:ext cx="69965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50" b="1">
                <a:solidFill>
                  <a:srgbClr val="FF0000"/>
                </a:solidFill>
              </a:defRPr>
            </a:lvl1pPr>
          </a:lstStyle>
          <a:p>
            <a:r>
              <a:rPr lang="ko-KR" altLang="en-US" sz="1200" dirty="0"/>
              <a:t>클릭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2AAA366-32A7-4147-BE2B-123ECC4B1A4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28" b="97436" l="11765" r="91176"/>
                    </a14:imgEffect>
                  </a14:imgLayer>
                </a14:imgProps>
              </a:ext>
            </a:extLst>
          </a:blip>
          <a:srcRect l="6743" t="17899" r="17917"/>
          <a:stretch/>
        </p:blipFill>
        <p:spPr>
          <a:xfrm>
            <a:off x="2517773" y="5579176"/>
            <a:ext cx="160852" cy="2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2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678820" y="868344"/>
            <a:ext cx="5259180" cy="51706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받은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python-3.11.4-amd64.exe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C:\Development_Kits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위치에 없으면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C:\Development_Kits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로 옮기기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7.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폴더에 있는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python-3.11.4-amd64.exe </a:t>
            </a: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관리자 권한으로 실행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(A)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팝업창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뜨면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예 클릭</a:t>
            </a:r>
            <a:endParaRPr lang="en-US" altLang="ko-KR" sz="1200" b="1" baseline="30000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옮기기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옮길 대상이 있는 폴더와 옮기고 싶은 위치의 폴더를 화면에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띄우기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옮길 대상을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옮기고 싶은 위치의 폴더에 끌고 오기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B9788F-1DE3-4048-A1F4-40BAF110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8" y="2695299"/>
            <a:ext cx="5915012" cy="2762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51376-A1BF-4563-8C5F-CB48BB9C16A1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8AFC68D0-F739-4FF2-8F85-D0FEAA734135}"/>
              </a:ext>
            </a:extLst>
          </p:cNvPr>
          <p:cNvSpPr/>
          <p:nvPr/>
        </p:nvSpPr>
        <p:spPr>
          <a:xfrm>
            <a:off x="347500" y="248026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F12FD4-D8BB-4A8D-B57D-7DC39386A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" r="10002" b="20592"/>
          <a:stretch/>
        </p:blipFill>
        <p:spPr>
          <a:xfrm>
            <a:off x="473500" y="809547"/>
            <a:ext cx="5920950" cy="89263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2D3F586C-63D6-4885-8DE8-0F650D8EEF30}"/>
              </a:ext>
            </a:extLst>
          </p:cNvPr>
          <p:cNvSpPr/>
          <p:nvPr/>
        </p:nvSpPr>
        <p:spPr>
          <a:xfrm>
            <a:off x="347500" y="64003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90C71-8B92-4CFC-84FF-4077EEC92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366" y="2938943"/>
            <a:ext cx="218431" cy="240752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BF979E1C-296C-4839-9580-6FD7A4CA2386}"/>
              </a:ext>
            </a:extLst>
          </p:cNvPr>
          <p:cNvSpPr/>
          <p:nvPr/>
        </p:nvSpPr>
        <p:spPr>
          <a:xfrm>
            <a:off x="3239843" y="21433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EA6CC-E1DB-4174-968E-B5EBD9C3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124" y="3684398"/>
            <a:ext cx="2165726" cy="2862525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0F4278-07D1-4FBB-92DF-B7545A191D7E}"/>
              </a:ext>
            </a:extLst>
          </p:cNvPr>
          <p:cNvSpPr txBox="1"/>
          <p:nvPr/>
        </p:nvSpPr>
        <p:spPr>
          <a:xfrm>
            <a:off x="820336" y="3019458"/>
            <a:ext cx="204643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마우스 오른쪽 버튼 클릭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8E078381-DFDF-4E99-B497-FE096BAE04F2}"/>
              </a:ext>
            </a:extLst>
          </p:cNvPr>
          <p:cNvSpPr/>
          <p:nvPr/>
        </p:nvSpPr>
        <p:spPr>
          <a:xfrm>
            <a:off x="3239843" y="320424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A489B-9F0E-41EF-B86E-82438BBD18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64" b="15490"/>
          <a:stretch/>
        </p:blipFill>
        <p:spPr>
          <a:xfrm>
            <a:off x="2385286" y="3838452"/>
            <a:ext cx="1418363" cy="15410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C64585C-AC84-47BE-8A31-533353D17443}"/>
              </a:ext>
            </a:extLst>
          </p:cNvPr>
          <p:cNvSpPr/>
          <p:nvPr/>
        </p:nvSpPr>
        <p:spPr>
          <a:xfrm>
            <a:off x="2335270" y="3822923"/>
            <a:ext cx="2196000" cy="18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DF1B29E9-2DE5-4DB9-A277-1A3CD183DB28}"/>
              </a:ext>
            </a:extLst>
          </p:cNvPr>
          <p:cNvSpPr/>
          <p:nvPr/>
        </p:nvSpPr>
        <p:spPr>
          <a:xfrm>
            <a:off x="2205043" y="360720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9CABD2D-B2AF-4106-965D-56E3DD98F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2489" y="3964682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45894B0-C5E4-4D53-A7E0-8B5295F75445}"/>
              </a:ext>
            </a:extLst>
          </p:cNvPr>
          <p:cNvSpPr txBox="1"/>
          <p:nvPr/>
        </p:nvSpPr>
        <p:spPr>
          <a:xfrm>
            <a:off x="4558403" y="3978925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1543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5403850" y="538144"/>
            <a:ext cx="6648450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9. Use admin privileges when installing py.exe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체크 박스에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V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표시 되어있는 지 확인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python.exe to PATH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박스에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 되어있는 지 확인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Install Now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Close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51376-A1BF-4563-8C5F-CB48BB9C16A1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</a:t>
            </a:r>
            <a:r>
              <a:rPr lang="ko-KR" altLang="en-US" b="1" spc="600" dirty="0" err="1">
                <a:solidFill>
                  <a:srgbClr val="113947"/>
                </a:solidFill>
                <a:latin typeface="+mj-ea"/>
                <a:ea typeface="+mj-ea"/>
              </a:rPr>
              <a:t>파이썬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 다운로드 및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C24F8D-4F42-40CD-96D3-706FCB7B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6" y="722294"/>
            <a:ext cx="3840711" cy="2371170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655E5D-2978-439A-8A0D-138E7800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5" y="3881219"/>
            <a:ext cx="3840711" cy="2371171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053863-3BE4-4200-ABAC-910E33E20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2" t="82269" r="27289" b="1927"/>
          <a:stretch/>
        </p:blipFill>
        <p:spPr>
          <a:xfrm>
            <a:off x="1627821" y="2628092"/>
            <a:ext cx="2045834" cy="4405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415707-2984-46A7-8B9C-FB4E66EC5F67}"/>
              </a:ext>
            </a:extLst>
          </p:cNvPr>
          <p:cNvSpPr/>
          <p:nvPr/>
        </p:nvSpPr>
        <p:spPr>
          <a:xfrm>
            <a:off x="1605209" y="2574381"/>
            <a:ext cx="2045834" cy="494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A7679D3-920B-4F6E-8017-15F0656354C4}"/>
              </a:ext>
            </a:extLst>
          </p:cNvPr>
          <p:cNvSpPr/>
          <p:nvPr/>
        </p:nvSpPr>
        <p:spPr>
          <a:xfrm>
            <a:off x="1491085" y="24249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E6ABCF1D-70C5-4A04-BF49-B321FB0AB31A}"/>
              </a:ext>
            </a:extLst>
          </p:cNvPr>
          <p:cNvSpPr/>
          <p:nvPr/>
        </p:nvSpPr>
        <p:spPr>
          <a:xfrm>
            <a:off x="2311388" y="333054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5CE27A-6C9D-4D4C-960D-DC3ECB9C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0" y="3881220"/>
            <a:ext cx="3840710" cy="2371170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381A5CA-DB49-43F0-8365-D75FF61A0349}"/>
              </a:ext>
            </a:extLst>
          </p:cNvPr>
          <p:cNvSpPr/>
          <p:nvPr/>
        </p:nvSpPr>
        <p:spPr>
          <a:xfrm>
            <a:off x="1605208" y="1489845"/>
            <a:ext cx="2414341" cy="633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284C70AB-9371-4A4F-B31D-B1C070870FAA}"/>
              </a:ext>
            </a:extLst>
          </p:cNvPr>
          <p:cNvSpPr/>
          <p:nvPr/>
        </p:nvSpPr>
        <p:spPr>
          <a:xfrm>
            <a:off x="1491085" y="131275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33327-9C34-4004-89CD-7F5E9470CF2A}"/>
              </a:ext>
            </a:extLst>
          </p:cNvPr>
          <p:cNvSpPr txBox="1"/>
          <p:nvPr/>
        </p:nvSpPr>
        <p:spPr>
          <a:xfrm>
            <a:off x="1413741" y="1286127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65E39873-80BD-4CEE-B89E-DBF2FDBCC859}"/>
              </a:ext>
            </a:extLst>
          </p:cNvPr>
          <p:cNvSpPr/>
          <p:nvPr/>
        </p:nvSpPr>
        <p:spPr>
          <a:xfrm rot="16200000">
            <a:off x="4739781" y="491000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B1349B-2E9C-4BFB-A73F-62F857A3FD41}"/>
              </a:ext>
            </a:extLst>
          </p:cNvPr>
          <p:cNvSpPr/>
          <p:nvPr/>
        </p:nvSpPr>
        <p:spPr>
          <a:xfrm>
            <a:off x="8674100" y="6019800"/>
            <a:ext cx="5016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1E6F4522-7AF5-42B2-BBB1-89EB6AE22649}"/>
              </a:ext>
            </a:extLst>
          </p:cNvPr>
          <p:cNvSpPr/>
          <p:nvPr/>
        </p:nvSpPr>
        <p:spPr>
          <a:xfrm>
            <a:off x="8539585" y="58313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50B3FA-9F24-4EDF-82A3-FF579B520F32}"/>
              </a:ext>
            </a:extLst>
          </p:cNvPr>
          <p:cNvSpPr txBox="1"/>
          <p:nvPr/>
        </p:nvSpPr>
        <p:spPr>
          <a:xfrm>
            <a:off x="8462241" y="5804771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197106C-7EB2-4AD1-B129-FCEA9A584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8341" y="1995043"/>
            <a:ext cx="218431" cy="2407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DE3632-ED50-43C2-BEA6-44C08809C67D}"/>
              </a:ext>
            </a:extLst>
          </p:cNvPr>
          <p:cNvSpPr txBox="1"/>
          <p:nvPr/>
        </p:nvSpPr>
        <p:spPr>
          <a:xfrm>
            <a:off x="3296874" y="2096631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F1EA6F2-5026-4653-98DE-6CC4759D4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5267" y="6164730"/>
            <a:ext cx="218431" cy="2407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E2DDD-3ECE-4F5A-AC3C-4FB642473E60}"/>
              </a:ext>
            </a:extLst>
          </p:cNvPr>
          <p:cNvSpPr txBox="1"/>
          <p:nvPr/>
        </p:nvSpPr>
        <p:spPr>
          <a:xfrm>
            <a:off x="8974482" y="6217565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556788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FAB84A-A2DC-4109-80D6-5A355FD94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0" y="3721933"/>
            <a:ext cx="5580000" cy="2046000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827AA7-A15E-428E-9D61-77E6298AA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6"/>
          <a:stretch/>
        </p:blipFill>
        <p:spPr>
          <a:xfrm>
            <a:off x="503252" y="875543"/>
            <a:ext cx="5580000" cy="1901483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4F548D4-C6A8-4A60-A379-0888F35C69F4}"/>
              </a:ext>
            </a:extLst>
          </p:cNvPr>
          <p:cNvSpPr/>
          <p:nvPr/>
        </p:nvSpPr>
        <p:spPr>
          <a:xfrm>
            <a:off x="3099120" y="305845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5ED532-45F1-4DF4-90CD-4B9F7ACA19F6}"/>
              </a:ext>
            </a:extLst>
          </p:cNvPr>
          <p:cNvSpPr/>
          <p:nvPr/>
        </p:nvSpPr>
        <p:spPr>
          <a:xfrm>
            <a:off x="1086593" y="2190998"/>
            <a:ext cx="1389908" cy="4215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938420" y="1882611"/>
            <a:ext cx="4348042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검색창에 아나콘다 다운로드 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Free Download | Anaconda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27C639-A9A7-4869-9B85-42BA71275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329" y="2260270"/>
            <a:ext cx="1276528" cy="285790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DAE6F65-1FE0-4FDB-97C0-457A5D8E81CD}"/>
              </a:ext>
            </a:extLst>
          </p:cNvPr>
          <p:cNvSpPr/>
          <p:nvPr/>
        </p:nvSpPr>
        <p:spPr>
          <a:xfrm>
            <a:off x="960593" y="206499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19143E-0679-4222-A658-55DBA541F623}"/>
              </a:ext>
            </a:extLst>
          </p:cNvPr>
          <p:cNvSpPr/>
          <p:nvPr/>
        </p:nvSpPr>
        <p:spPr>
          <a:xfrm>
            <a:off x="1503882" y="5027374"/>
            <a:ext cx="1785418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DDB2491-4AF4-4776-89B3-B809FDA5A30B}"/>
              </a:ext>
            </a:extLst>
          </p:cNvPr>
          <p:cNvSpPr/>
          <p:nvPr/>
        </p:nvSpPr>
        <p:spPr>
          <a:xfrm>
            <a:off x="1383820" y="484234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0F5B64-2F75-4E24-9582-6FB338B245E8}"/>
              </a:ext>
            </a:extLst>
          </p:cNvPr>
          <p:cNvSpPr txBox="1"/>
          <p:nvPr/>
        </p:nvSpPr>
        <p:spPr>
          <a:xfrm>
            <a:off x="1613432" y="5300155"/>
            <a:ext cx="4855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183B5-4D95-413B-9911-C639FA91C96F}"/>
              </a:ext>
            </a:extLst>
          </p:cNvPr>
          <p:cNvSpPr txBox="1"/>
          <p:nvPr/>
        </p:nvSpPr>
        <p:spPr>
          <a:xfrm>
            <a:off x="1590813" y="5300154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DD805F-CE2A-4485-8495-5E409854A2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05" t="6349" r="17917"/>
          <a:stretch/>
        </p:blipFill>
        <p:spPr>
          <a:xfrm>
            <a:off x="1503882" y="5302766"/>
            <a:ext cx="151112" cy="2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9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938420" y="1882611"/>
            <a:ext cx="4348042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Resources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Docs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F1F9C5-9A75-4F7B-95F7-CB5151E6C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469"/>
          <a:stretch/>
        </p:blipFill>
        <p:spPr>
          <a:xfrm>
            <a:off x="471054" y="736366"/>
            <a:ext cx="5996311" cy="704507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014206-362F-4892-9EC5-C099C1C9D98A}"/>
              </a:ext>
            </a:extLst>
          </p:cNvPr>
          <p:cNvSpPr/>
          <p:nvPr/>
        </p:nvSpPr>
        <p:spPr>
          <a:xfrm>
            <a:off x="4706092" y="898613"/>
            <a:ext cx="870363" cy="348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7EE07F9E-6CA3-4B3F-9D08-0B8F08BDAC38}"/>
              </a:ext>
            </a:extLst>
          </p:cNvPr>
          <p:cNvSpPr/>
          <p:nvPr/>
        </p:nvSpPr>
        <p:spPr>
          <a:xfrm>
            <a:off x="4580092" y="75183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E7E8F9-FC9E-4B22-97D0-DD77D3109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" t="6154" r="-1" b="8804"/>
          <a:stretch/>
        </p:blipFill>
        <p:spPr>
          <a:xfrm>
            <a:off x="471054" y="2590808"/>
            <a:ext cx="5993861" cy="2251357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D0C673-F4B0-42FD-A646-906E314F0536}"/>
              </a:ext>
            </a:extLst>
          </p:cNvPr>
          <p:cNvSpPr/>
          <p:nvPr/>
        </p:nvSpPr>
        <p:spPr>
          <a:xfrm>
            <a:off x="3879274" y="3357796"/>
            <a:ext cx="889406" cy="306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1CF31AE8-96D8-4885-8405-326091FC06FC}"/>
              </a:ext>
            </a:extLst>
          </p:cNvPr>
          <p:cNvSpPr/>
          <p:nvPr/>
        </p:nvSpPr>
        <p:spPr>
          <a:xfrm>
            <a:off x="3772316" y="31877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6ABAAD8-C1BC-4AE8-9B13-0FE1863C2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2842" y="1209221"/>
            <a:ext cx="218431" cy="2407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A53129B-6BC9-4145-844B-8FEB71E6832F}"/>
              </a:ext>
            </a:extLst>
          </p:cNvPr>
          <p:cNvSpPr txBox="1"/>
          <p:nvPr/>
        </p:nvSpPr>
        <p:spPr>
          <a:xfrm>
            <a:off x="5088755" y="1237779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05744A9-91AC-4780-B10D-3B71D825F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1840" y="3611693"/>
            <a:ext cx="218431" cy="2407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EA4777-0BF6-4E47-BFAA-3C189E8AAECA}"/>
              </a:ext>
            </a:extLst>
          </p:cNvPr>
          <p:cNvSpPr txBox="1"/>
          <p:nvPr/>
        </p:nvSpPr>
        <p:spPr>
          <a:xfrm>
            <a:off x="4601055" y="3664528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B7D96747-46D9-41A4-BAE4-49776DDC88CD}"/>
              </a:ext>
            </a:extLst>
          </p:cNvPr>
          <p:cNvSpPr/>
          <p:nvPr/>
        </p:nvSpPr>
        <p:spPr>
          <a:xfrm>
            <a:off x="3099120" y="185904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77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9A816-4613-496B-BDF2-AB2DA465D7D7}"/>
              </a:ext>
            </a:extLst>
          </p:cNvPr>
          <p:cNvSpPr txBox="1"/>
          <p:nvPr/>
        </p:nvSpPr>
        <p:spPr>
          <a:xfrm>
            <a:off x="292727" y="673848"/>
            <a:ext cx="414506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수행기간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2023.09.11 ~ 2023.09.22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사용언어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Python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 프로그램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Anaconda - </a:t>
            </a:r>
            <a:r>
              <a:rPr lang="en-US" altLang="ko-KR" b="1" dirty="0" err="1">
                <a:solidFill>
                  <a:srgbClr val="113947"/>
                </a:solidFill>
                <a:latin typeface="+mn-ea"/>
              </a:rPr>
              <a:t>Jupyter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 Notebook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8F1943-F1F1-48EB-9E2E-6FBB1812E308}"/>
              </a:ext>
            </a:extLst>
          </p:cNvPr>
          <p:cNvSpPr/>
          <p:nvPr/>
        </p:nvSpPr>
        <p:spPr>
          <a:xfrm>
            <a:off x="292727" y="2549953"/>
            <a:ext cx="2100255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배경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2321185E-F312-4CC2-80ED-00E2693A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C8FFF-3665-43C5-B360-580F95C76DA5}"/>
              </a:ext>
            </a:extLst>
          </p:cNvPr>
          <p:cNvSpPr/>
          <p:nvPr/>
        </p:nvSpPr>
        <p:spPr>
          <a:xfrm>
            <a:off x="300951" y="178833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5E3D-B524-4B85-9729-A7DD5099BD0D}"/>
              </a:ext>
            </a:extLst>
          </p:cNvPr>
          <p:cNvSpPr txBox="1"/>
          <p:nvPr/>
        </p:nvSpPr>
        <p:spPr>
          <a:xfrm>
            <a:off x="300950" y="3027069"/>
            <a:ext cx="11123642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최근 우리의 일상은 다양한 범죄로부터 그 평온함을 위협받고있다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치안 강국이라 평가받던 대한민국의 치안을 시험대에 올려놓은 다발적 흉기난동 사태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내 집마련이 목표인 많은 사람들에게 고통을 준 전세사기를 포함한 다양한 사기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꾸준히 뉴스에 등장하는 성 관련 범죄들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과거 마약청정국이라 불리던 대한민국을 집어삼킨 마약사범들이 대표적이다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위의 범죄들을 포함해 우리의 일상과 밀접한 다양한 범죄들의 특성을 분석하여 다양한 정보를 찾아내고 의미가 있는 결론을 도출하고자 한다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399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E85BBC3-6635-460D-A5CA-B95522A057E5}"/>
              </a:ext>
            </a:extLst>
          </p:cNvPr>
          <p:cNvSpPr txBox="1"/>
          <p:nvPr/>
        </p:nvSpPr>
        <p:spPr>
          <a:xfrm>
            <a:off x="6348471" y="766114"/>
            <a:ext cx="5031836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</a:t>
            </a:r>
            <a:r>
              <a:rPr lang="en-US" altLang="ko-KR" sz="1000" b="1" baseline="80000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1000" b="1" baseline="80000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Distribution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6. Installing previous versions of Anaconda Distribution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baseline="80000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FB0B4D-9E66-4531-8716-61E36C4C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777900"/>
            <a:ext cx="5031836" cy="5800821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81EB38-533C-4D30-A7ED-7A2C1FBDACEF}"/>
              </a:ext>
            </a:extLst>
          </p:cNvPr>
          <p:cNvSpPr/>
          <p:nvPr/>
        </p:nvSpPr>
        <p:spPr>
          <a:xfrm>
            <a:off x="429490" y="6066246"/>
            <a:ext cx="4946074" cy="491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529B02-4475-4C7C-BDD3-04FF641A407D}"/>
              </a:ext>
            </a:extLst>
          </p:cNvPr>
          <p:cNvSpPr/>
          <p:nvPr/>
        </p:nvSpPr>
        <p:spPr>
          <a:xfrm>
            <a:off x="468358" y="5623803"/>
            <a:ext cx="2757055" cy="65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3C8757-809C-4EE4-BD08-821F65C8D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3" y="6214297"/>
            <a:ext cx="4737600" cy="261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DA5BA1-007C-48C1-84FE-43FDFFB9D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668" y="6070298"/>
            <a:ext cx="3423600" cy="14546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2DD1DA1-5610-455E-9245-2AF18B801A53}"/>
              </a:ext>
            </a:extLst>
          </p:cNvPr>
          <p:cNvSpPr txBox="1"/>
          <p:nvPr/>
        </p:nvSpPr>
        <p:spPr>
          <a:xfrm>
            <a:off x="450050" y="6056456"/>
            <a:ext cx="24307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099C25-EB29-47FA-BC66-DA3814169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84" y="6041224"/>
            <a:ext cx="1317602" cy="18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3CFB9C8-4B32-4291-A545-B0AA347A1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310" r="10515" b="8791"/>
          <a:stretch/>
        </p:blipFill>
        <p:spPr>
          <a:xfrm>
            <a:off x="457198" y="5623803"/>
            <a:ext cx="4502728" cy="284193"/>
          </a:xfrm>
          <a:prstGeom prst="rect">
            <a:avLst/>
          </a:prstGeom>
          <a:ln w="28575">
            <a:noFill/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3C8501-3234-40B1-BB39-7EA713B09C31}"/>
              </a:ext>
            </a:extLst>
          </p:cNvPr>
          <p:cNvSpPr/>
          <p:nvPr/>
        </p:nvSpPr>
        <p:spPr>
          <a:xfrm>
            <a:off x="513632" y="6027154"/>
            <a:ext cx="1326841" cy="18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557714E7-CD05-486F-95E1-E7008FA5951A}"/>
              </a:ext>
            </a:extLst>
          </p:cNvPr>
          <p:cNvSpPr/>
          <p:nvPr/>
        </p:nvSpPr>
        <p:spPr>
          <a:xfrm>
            <a:off x="379039" y="584741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F46A7-8B7D-451E-A33E-2ADDF3F692D7}"/>
              </a:ext>
            </a:extLst>
          </p:cNvPr>
          <p:cNvSpPr txBox="1"/>
          <p:nvPr/>
        </p:nvSpPr>
        <p:spPr>
          <a:xfrm>
            <a:off x="1797810" y="5854225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665EAB4-E90E-464B-AE6C-BAE26E22D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7" y="6215887"/>
            <a:ext cx="175847" cy="17584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A404A29-3A4B-42CC-BD29-8787B568C511}"/>
              </a:ext>
            </a:extLst>
          </p:cNvPr>
          <p:cNvSpPr/>
          <p:nvPr/>
        </p:nvSpPr>
        <p:spPr>
          <a:xfrm>
            <a:off x="7319108" y="965920"/>
            <a:ext cx="100760" cy="109295"/>
          </a:xfrm>
          <a:prstGeom prst="ellipse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B5293B-5E54-413F-84A3-8BA79C54D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471" y="1953491"/>
            <a:ext cx="5426591" cy="3728083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820BF228-72CA-494C-B302-283CFE386EC5}"/>
              </a:ext>
            </a:extLst>
          </p:cNvPr>
          <p:cNvSpPr/>
          <p:nvPr/>
        </p:nvSpPr>
        <p:spPr>
          <a:xfrm>
            <a:off x="6567395" y="4246844"/>
            <a:ext cx="3133436" cy="18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39E50EA6-273D-4418-A5C1-849A4AC74510}"/>
              </a:ext>
            </a:extLst>
          </p:cNvPr>
          <p:cNvSpPr/>
          <p:nvPr/>
        </p:nvSpPr>
        <p:spPr>
          <a:xfrm>
            <a:off x="6432802" y="406710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209274-2D33-44CF-B810-AE6DBFB45DE2}"/>
              </a:ext>
            </a:extLst>
          </p:cNvPr>
          <p:cNvSpPr txBox="1"/>
          <p:nvPr/>
        </p:nvSpPr>
        <p:spPr>
          <a:xfrm>
            <a:off x="9612907" y="4420133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183E8B7-0BE1-43EA-BB19-D82E42A78C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84" y="4437882"/>
            <a:ext cx="175847" cy="175847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05FBEB64-E932-4D65-8E36-00CDEFA206B5}"/>
              </a:ext>
            </a:extLst>
          </p:cNvPr>
          <p:cNvSpPr/>
          <p:nvPr/>
        </p:nvSpPr>
        <p:spPr>
          <a:xfrm rot="16200000">
            <a:off x="5745074" y="366073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632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B7950D-719A-4149-BAA3-291C9A683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0" y="753226"/>
            <a:ext cx="8430802" cy="16385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AFCD49E-EF7F-4CAF-81D8-30D877930343}"/>
              </a:ext>
            </a:extLst>
          </p:cNvPr>
          <p:cNvSpPr/>
          <p:nvPr/>
        </p:nvSpPr>
        <p:spPr>
          <a:xfrm>
            <a:off x="4052455" y="1849582"/>
            <a:ext cx="554182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22DC684F-767A-4D4B-85E8-52344E278BDE}"/>
              </a:ext>
            </a:extLst>
          </p:cNvPr>
          <p:cNvSpPr/>
          <p:nvPr/>
        </p:nvSpPr>
        <p:spPr>
          <a:xfrm>
            <a:off x="3926455" y="165641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C6A165-998B-4670-9EC5-2652A4552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63" y="3067232"/>
            <a:ext cx="7460950" cy="3238429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F869CA02-C186-4D03-AE88-01762F06571B}"/>
              </a:ext>
            </a:extLst>
          </p:cNvPr>
          <p:cNvSpPr/>
          <p:nvPr/>
        </p:nvSpPr>
        <p:spPr>
          <a:xfrm>
            <a:off x="3858306" y="25726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AB6844-F2FC-44A3-B512-3CD0E31070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864" b="11138"/>
          <a:stretch/>
        </p:blipFill>
        <p:spPr>
          <a:xfrm>
            <a:off x="379184" y="5126182"/>
            <a:ext cx="2223448" cy="11845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6A8D3A5-F1B6-4BEF-9536-1C432A8A9719}"/>
              </a:ext>
            </a:extLst>
          </p:cNvPr>
          <p:cNvSpPr/>
          <p:nvPr/>
        </p:nvSpPr>
        <p:spPr>
          <a:xfrm>
            <a:off x="367135" y="5104555"/>
            <a:ext cx="2235498" cy="1697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8485CA57-A20D-4BFD-98B8-41469C7BAC72}"/>
              </a:ext>
            </a:extLst>
          </p:cNvPr>
          <p:cNvSpPr/>
          <p:nvPr/>
        </p:nvSpPr>
        <p:spPr>
          <a:xfrm>
            <a:off x="218549" y="489154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A03DB3-9D27-431F-BFF7-DD4C206385C5}"/>
              </a:ext>
            </a:extLst>
          </p:cNvPr>
          <p:cNvSpPr txBox="1"/>
          <p:nvPr/>
        </p:nvSpPr>
        <p:spPr>
          <a:xfrm>
            <a:off x="4400797" y="2078182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5EC0C1D-A158-449E-8BB9-58A07A0871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74" y="2095931"/>
            <a:ext cx="175847" cy="175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E4C2E3-A691-4F92-8BE6-097D00D511AE}"/>
              </a:ext>
            </a:extLst>
          </p:cNvPr>
          <p:cNvSpPr txBox="1"/>
          <p:nvPr/>
        </p:nvSpPr>
        <p:spPr>
          <a:xfrm>
            <a:off x="2357252" y="5266146"/>
            <a:ext cx="69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097C6CA-5D65-45E6-97C3-5AB930D6A2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9" y="5283895"/>
            <a:ext cx="175847" cy="1758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A850D8-C379-4D53-B79B-B2EA250F82D4}"/>
              </a:ext>
            </a:extLst>
          </p:cNvPr>
          <p:cNvSpPr txBox="1"/>
          <p:nvPr/>
        </p:nvSpPr>
        <p:spPr>
          <a:xfrm>
            <a:off x="7886327" y="3627227"/>
            <a:ext cx="4252145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archive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Anaconda3-2023.07-1-Windows-x86_64.exe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baseline="80000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778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850D8-C379-4D53-B79B-B2EA250F82D4}"/>
              </a:ext>
            </a:extLst>
          </p:cNvPr>
          <p:cNvSpPr txBox="1"/>
          <p:nvPr/>
        </p:nvSpPr>
        <p:spPr>
          <a:xfrm>
            <a:off x="4674066" y="734214"/>
            <a:ext cx="5786116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다운로드 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폴더 열기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11.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다운로드 받은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Anaconda3-2023.07-1-Windows-x86_64.exe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가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C:\Development_Kits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위치에 없으면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, C:\Development_Kits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로 옮기기</a:t>
            </a:r>
            <a:r>
              <a:rPr lang="en-US" altLang="ko-KR" sz="1200" b="1" baseline="30000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endParaRPr lang="en-US" altLang="ko-KR" sz="6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10EF1D-C189-45A9-941C-8F9F7ADC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75" y="740148"/>
            <a:ext cx="3315163" cy="7240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6D303F-1C5D-4EB9-AF29-E16C74C4792D}"/>
              </a:ext>
            </a:extLst>
          </p:cNvPr>
          <p:cNvSpPr/>
          <p:nvPr/>
        </p:nvSpPr>
        <p:spPr>
          <a:xfrm>
            <a:off x="2451448" y="1099460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8EDA107F-9DEA-4354-95BB-BF4CD02BA98B}"/>
              </a:ext>
            </a:extLst>
          </p:cNvPr>
          <p:cNvSpPr/>
          <p:nvPr/>
        </p:nvSpPr>
        <p:spPr>
          <a:xfrm>
            <a:off x="2337324" y="93473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00CDA20-1658-4EF8-B9DF-5F3F9B50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7764" y="1411600"/>
            <a:ext cx="218431" cy="2407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EA2439-A572-4C84-83A1-5C202F3B75B9}"/>
              </a:ext>
            </a:extLst>
          </p:cNvPr>
          <p:cNvSpPr txBox="1"/>
          <p:nvPr/>
        </p:nvSpPr>
        <p:spPr>
          <a:xfrm>
            <a:off x="2787502" y="1425843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80127D-FED3-43D1-A6F4-B7D43B5C59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64" t="2529" r="3907" b="75888"/>
          <a:stretch/>
        </p:blipFill>
        <p:spPr>
          <a:xfrm>
            <a:off x="449675" y="2443354"/>
            <a:ext cx="3315162" cy="1153182"/>
          </a:xfrm>
          <a:prstGeom prst="rect">
            <a:avLst/>
          </a:prstGeom>
          <a:ln w="19050">
            <a:solidFill>
              <a:srgbClr val="113947"/>
            </a:solidFill>
          </a:ln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4367F68-DE47-4C0E-A5B1-F0C4B4366AB1}"/>
              </a:ext>
            </a:extLst>
          </p:cNvPr>
          <p:cNvSpPr/>
          <p:nvPr/>
        </p:nvSpPr>
        <p:spPr>
          <a:xfrm>
            <a:off x="1913124" y="179695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9B786E-2014-4AD1-AC54-97CFEDCA21D6}"/>
              </a:ext>
            </a:extLst>
          </p:cNvPr>
          <p:cNvSpPr/>
          <p:nvPr/>
        </p:nvSpPr>
        <p:spPr>
          <a:xfrm>
            <a:off x="3002599" y="2921332"/>
            <a:ext cx="36894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C51C97C1-F3C7-4636-A896-2AFABCE58EBE}"/>
              </a:ext>
            </a:extLst>
          </p:cNvPr>
          <p:cNvSpPr/>
          <p:nvPr/>
        </p:nvSpPr>
        <p:spPr>
          <a:xfrm>
            <a:off x="2902329" y="276353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C2A373E-B486-493A-B876-F17910ECA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2769" y="3226545"/>
            <a:ext cx="218431" cy="2407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591DDD-DA35-47C4-A138-CF12CFECF7A2}"/>
              </a:ext>
            </a:extLst>
          </p:cNvPr>
          <p:cNvSpPr txBox="1"/>
          <p:nvPr/>
        </p:nvSpPr>
        <p:spPr>
          <a:xfrm>
            <a:off x="3344024" y="3240332"/>
            <a:ext cx="9754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DB1D80-6416-4477-A632-12D9E084760A}"/>
              </a:ext>
            </a:extLst>
          </p:cNvPr>
          <p:cNvSpPr txBox="1"/>
          <p:nvPr/>
        </p:nvSpPr>
        <p:spPr>
          <a:xfrm>
            <a:off x="2828532" y="273712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254100-E264-4C67-B68E-F441700F7B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4" r="28701" b="15188"/>
          <a:stretch/>
        </p:blipFill>
        <p:spPr>
          <a:xfrm>
            <a:off x="449676" y="4460322"/>
            <a:ext cx="5896818" cy="107456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7B17DC18-6418-4B5E-80C7-B9C189F261FA}"/>
              </a:ext>
            </a:extLst>
          </p:cNvPr>
          <p:cNvSpPr/>
          <p:nvPr/>
        </p:nvSpPr>
        <p:spPr>
          <a:xfrm>
            <a:off x="1913124" y="387163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5116188C-9BC2-4820-980F-C6022A4C0032}"/>
              </a:ext>
            </a:extLst>
          </p:cNvPr>
          <p:cNvSpPr/>
          <p:nvPr/>
        </p:nvSpPr>
        <p:spPr>
          <a:xfrm>
            <a:off x="311532" y="426848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FA845A-DBDF-4F69-A085-55A6FA648086}"/>
              </a:ext>
            </a:extLst>
          </p:cNvPr>
          <p:cNvSpPr txBox="1"/>
          <p:nvPr/>
        </p:nvSpPr>
        <p:spPr>
          <a:xfrm>
            <a:off x="231555" y="4240419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1B6E2-DF1B-419B-A244-12CDAEB066E5}"/>
              </a:ext>
            </a:extLst>
          </p:cNvPr>
          <p:cNvSpPr txBox="1"/>
          <p:nvPr/>
        </p:nvSpPr>
        <p:spPr>
          <a:xfrm>
            <a:off x="6858001" y="4649859"/>
            <a:ext cx="5015345" cy="553998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250000"/>
              </a:lnSpc>
              <a:defRPr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* </a:t>
            </a:r>
            <a:r>
              <a:rPr lang="ko-KR" altLang="en-US" dirty="0"/>
              <a:t>옮기는 방법은 </a:t>
            </a:r>
            <a:r>
              <a:rPr lang="ko-KR" altLang="en-US"/>
              <a:t>슬라이드 </a:t>
            </a:r>
            <a:r>
              <a:rPr lang="en-US" altLang="ko-KR"/>
              <a:t>9 </a:t>
            </a:r>
            <a:r>
              <a:rPr lang="ko-KR" altLang="en-US" dirty="0"/>
              <a:t>페이지 </a:t>
            </a:r>
            <a:r>
              <a:rPr lang="ko-KR" altLang="en-US"/>
              <a:t>옮기기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168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4367F68-DE47-4C0E-A5B1-F0C4B4366AB1}"/>
              </a:ext>
            </a:extLst>
          </p:cNvPr>
          <p:cNvSpPr/>
          <p:nvPr/>
        </p:nvSpPr>
        <p:spPr>
          <a:xfrm>
            <a:off x="3303119" y="192958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5B786CD-E44B-402B-90F8-ACCEC013B559}"/>
              </a:ext>
            </a:extLst>
          </p:cNvPr>
          <p:cNvSpPr/>
          <p:nvPr/>
        </p:nvSpPr>
        <p:spPr>
          <a:xfrm>
            <a:off x="5000036" y="2854551"/>
            <a:ext cx="6096000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 있는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Anaconda3-2023.07-1-Windows-x86_64.exe</a:t>
            </a: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 권한으로 실행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팝업창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뜨면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D406C3-BCC9-41DE-9BB2-1F1454E23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801" y="2608633"/>
            <a:ext cx="2453538" cy="297556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FC559B2-85D3-4DCE-BFB3-837194F70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64" b="15490"/>
          <a:stretch/>
        </p:blipFill>
        <p:spPr>
          <a:xfrm>
            <a:off x="2174339" y="2777498"/>
            <a:ext cx="1418363" cy="15410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AFDDB3B-6449-4BEA-94F2-20EF5014A9B6}"/>
              </a:ext>
            </a:extLst>
          </p:cNvPr>
          <p:cNvSpPr/>
          <p:nvPr/>
        </p:nvSpPr>
        <p:spPr>
          <a:xfrm>
            <a:off x="2171801" y="2761034"/>
            <a:ext cx="2455617" cy="187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5DAE5009-014D-40A2-B8C7-AEACB63E50BF}"/>
              </a:ext>
            </a:extLst>
          </p:cNvPr>
          <p:cNvSpPr/>
          <p:nvPr/>
        </p:nvSpPr>
        <p:spPr>
          <a:xfrm>
            <a:off x="2029350" y="255901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6B0ED8-214D-4444-ACF4-85D89372B258}"/>
              </a:ext>
            </a:extLst>
          </p:cNvPr>
          <p:cNvSpPr txBox="1"/>
          <p:nvPr/>
        </p:nvSpPr>
        <p:spPr>
          <a:xfrm>
            <a:off x="1949373" y="2530945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01CCC0-E655-4348-A618-A9FE280C0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3" y="1273800"/>
            <a:ext cx="6010899" cy="22076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CF592EE-F377-4A08-9784-6DF89E04A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369" y="1494567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991C5F9-52F8-414F-958A-33E50465185F}"/>
              </a:ext>
            </a:extLst>
          </p:cNvPr>
          <p:cNvSpPr txBox="1"/>
          <p:nvPr/>
        </p:nvSpPr>
        <p:spPr>
          <a:xfrm>
            <a:off x="938280" y="1544187"/>
            <a:ext cx="2010351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마우스 오른쪽 버튼 클릭</a:t>
            </a: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E67275E7-F834-4E3D-86DE-606334147C80}"/>
              </a:ext>
            </a:extLst>
          </p:cNvPr>
          <p:cNvSpPr/>
          <p:nvPr/>
        </p:nvSpPr>
        <p:spPr>
          <a:xfrm>
            <a:off x="559933" y="108501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FC6564-FA7A-472B-BFA9-848F6E4132E1}"/>
              </a:ext>
            </a:extLst>
          </p:cNvPr>
          <p:cNvSpPr txBox="1"/>
          <p:nvPr/>
        </p:nvSpPr>
        <p:spPr>
          <a:xfrm>
            <a:off x="486243" y="105408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728E482-7864-4197-821D-1B2E170F6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9013" y="2931605"/>
            <a:ext cx="218431" cy="2407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41D6B9B-071D-40B8-8102-564B8596AD6C}"/>
              </a:ext>
            </a:extLst>
          </p:cNvPr>
          <p:cNvSpPr txBox="1"/>
          <p:nvPr/>
        </p:nvSpPr>
        <p:spPr>
          <a:xfrm>
            <a:off x="4190360" y="2967727"/>
            <a:ext cx="751993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91654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F38DB9-3774-416D-BC24-05FDE5D1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61" y="1144474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C9FE9E-2CDA-4A26-873E-E4FC16D203AC}"/>
              </a:ext>
            </a:extLst>
          </p:cNvPr>
          <p:cNvSpPr/>
          <p:nvPr/>
        </p:nvSpPr>
        <p:spPr>
          <a:xfrm>
            <a:off x="4104511" y="4167269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7ECE8753-DEA2-40B3-A0F8-66BCDC41AD78}"/>
              </a:ext>
            </a:extLst>
          </p:cNvPr>
          <p:cNvSpPr/>
          <p:nvPr/>
        </p:nvSpPr>
        <p:spPr>
          <a:xfrm>
            <a:off x="3982985" y="396931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031C4F-55C7-445A-981A-2D004B4BD5CE}"/>
              </a:ext>
            </a:extLst>
          </p:cNvPr>
          <p:cNvSpPr txBox="1"/>
          <p:nvPr/>
        </p:nvSpPr>
        <p:spPr>
          <a:xfrm>
            <a:off x="3903010" y="3936730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6455BE-04B1-467D-8E6B-D265B36D4277}"/>
              </a:ext>
            </a:extLst>
          </p:cNvPr>
          <p:cNvSpPr/>
          <p:nvPr/>
        </p:nvSpPr>
        <p:spPr>
          <a:xfrm>
            <a:off x="6539348" y="1420605"/>
            <a:ext cx="4515128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Next &gt;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I Agree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3259E3-EE15-46C9-923D-DCA5B1F3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8" y="2858546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4022900-CBDA-47E2-9D07-DF955EC48499}"/>
              </a:ext>
            </a:extLst>
          </p:cNvPr>
          <p:cNvSpPr/>
          <p:nvPr/>
        </p:nvSpPr>
        <p:spPr>
          <a:xfrm rot="16200000">
            <a:off x="5867234" y="33620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43AFB2-0E3D-4B6F-98DD-CB1985854CDE}"/>
              </a:ext>
            </a:extLst>
          </p:cNvPr>
          <p:cNvSpPr/>
          <p:nvPr/>
        </p:nvSpPr>
        <p:spPr>
          <a:xfrm>
            <a:off x="9327672" y="5885234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96BF8D71-2063-4DFE-B890-344AA02D1F79}"/>
              </a:ext>
            </a:extLst>
          </p:cNvPr>
          <p:cNvSpPr/>
          <p:nvPr/>
        </p:nvSpPr>
        <p:spPr>
          <a:xfrm>
            <a:off x="9206146" y="568727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A64D68-97D2-4D04-AC62-D25D1B0EE282}"/>
              </a:ext>
            </a:extLst>
          </p:cNvPr>
          <p:cNvSpPr txBox="1"/>
          <p:nvPr/>
        </p:nvSpPr>
        <p:spPr>
          <a:xfrm>
            <a:off x="9126171" y="5654695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EA4B2CC-1367-46BB-AF89-4F2390535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1717" y="4371851"/>
            <a:ext cx="218431" cy="24075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765E991-6168-4013-B38B-399348BE14D1}"/>
              </a:ext>
            </a:extLst>
          </p:cNvPr>
          <p:cNvSpPr txBox="1"/>
          <p:nvPr/>
        </p:nvSpPr>
        <p:spPr>
          <a:xfrm>
            <a:off x="4448168" y="4420289"/>
            <a:ext cx="852881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C898B16-FB36-45E1-99C4-5087EF4D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7624" y="6092910"/>
            <a:ext cx="218431" cy="2407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0C61C23-842A-4E18-AEF1-F918C0B11258}"/>
              </a:ext>
            </a:extLst>
          </p:cNvPr>
          <p:cNvSpPr txBox="1"/>
          <p:nvPr/>
        </p:nvSpPr>
        <p:spPr>
          <a:xfrm>
            <a:off x="9679273" y="6154033"/>
            <a:ext cx="718938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35169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35F07B-654C-4079-AA60-B0B95920E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61" y="1139585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2BC55E-780A-4FBA-9DC5-BDCCBD38773B}"/>
              </a:ext>
            </a:extLst>
          </p:cNvPr>
          <p:cNvSpPr/>
          <p:nvPr/>
        </p:nvSpPr>
        <p:spPr>
          <a:xfrm>
            <a:off x="1469499" y="2549481"/>
            <a:ext cx="1266773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0B8833-1AE7-4A78-8BBC-B8E8EA8A2693}"/>
              </a:ext>
            </a:extLst>
          </p:cNvPr>
          <p:cNvSpPr/>
          <p:nvPr/>
        </p:nvSpPr>
        <p:spPr>
          <a:xfrm>
            <a:off x="4116867" y="4174833"/>
            <a:ext cx="612000" cy="159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321ABA4D-9D0B-4B5B-A12A-991A12EFB873}"/>
              </a:ext>
            </a:extLst>
          </p:cNvPr>
          <p:cNvSpPr/>
          <p:nvPr/>
        </p:nvSpPr>
        <p:spPr>
          <a:xfrm>
            <a:off x="1349113" y="236911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D3D2E3-C669-496B-882A-791ACEAD47CD}"/>
              </a:ext>
            </a:extLst>
          </p:cNvPr>
          <p:cNvSpPr txBox="1"/>
          <p:nvPr/>
        </p:nvSpPr>
        <p:spPr>
          <a:xfrm>
            <a:off x="1269138" y="2336531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3C0E7D4-EBAD-4ADE-9FB5-ECD473BA4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8" y="2858546"/>
            <a:ext cx="4259822" cy="3312247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CA130FFA-F140-41D1-863E-E09B003C5D16}"/>
              </a:ext>
            </a:extLst>
          </p:cNvPr>
          <p:cNvSpPr/>
          <p:nvPr/>
        </p:nvSpPr>
        <p:spPr>
          <a:xfrm rot="16200000">
            <a:off x="5867234" y="33620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B8D7D52-6373-4446-96AD-E5ADB9DA23C4}"/>
              </a:ext>
            </a:extLst>
          </p:cNvPr>
          <p:cNvSpPr/>
          <p:nvPr/>
        </p:nvSpPr>
        <p:spPr>
          <a:xfrm>
            <a:off x="9327672" y="5885234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2112664-FA6C-43EA-9CD5-113F79FE4F59}"/>
              </a:ext>
            </a:extLst>
          </p:cNvPr>
          <p:cNvSpPr/>
          <p:nvPr/>
        </p:nvSpPr>
        <p:spPr>
          <a:xfrm>
            <a:off x="9206146" y="568727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468BD4-6A2C-42E2-B1CF-6FB27672EAEE}"/>
              </a:ext>
            </a:extLst>
          </p:cNvPr>
          <p:cNvSpPr txBox="1"/>
          <p:nvPr/>
        </p:nvSpPr>
        <p:spPr>
          <a:xfrm>
            <a:off x="9126171" y="5654695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83C1D53-7108-4726-90C6-FF13F89CF482}"/>
              </a:ext>
            </a:extLst>
          </p:cNvPr>
          <p:cNvSpPr/>
          <p:nvPr/>
        </p:nvSpPr>
        <p:spPr>
          <a:xfrm>
            <a:off x="6539348" y="918722"/>
            <a:ext cx="4515128" cy="13954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Just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(recommended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Next &gt;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Next &gt;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7F2D038-2463-4EBF-B821-43B9B8FC6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4073" y="4365673"/>
            <a:ext cx="218431" cy="2407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61A880-8D46-47BB-9811-CA0436861D8A}"/>
              </a:ext>
            </a:extLst>
          </p:cNvPr>
          <p:cNvSpPr txBox="1"/>
          <p:nvPr/>
        </p:nvSpPr>
        <p:spPr>
          <a:xfrm>
            <a:off x="4460524" y="4414111"/>
            <a:ext cx="6120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F592D3A-2325-4F17-96F1-B00BFAF99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7624" y="6092910"/>
            <a:ext cx="218431" cy="2407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A39BB32-C92E-45B7-A672-4019AE406F78}"/>
              </a:ext>
            </a:extLst>
          </p:cNvPr>
          <p:cNvSpPr txBox="1"/>
          <p:nvPr/>
        </p:nvSpPr>
        <p:spPr>
          <a:xfrm>
            <a:off x="9679273" y="6154033"/>
            <a:ext cx="891932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76AC043-E4B0-40FB-8F4D-ED1CBD678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3076" y="2586530"/>
            <a:ext cx="218431" cy="2407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71FF627-732B-411B-9B4B-03A8351FC325}"/>
              </a:ext>
            </a:extLst>
          </p:cNvPr>
          <p:cNvSpPr txBox="1"/>
          <p:nvPr/>
        </p:nvSpPr>
        <p:spPr>
          <a:xfrm>
            <a:off x="2879527" y="2634968"/>
            <a:ext cx="697754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F156A2F9-9442-458A-A068-15F284935AFE}"/>
              </a:ext>
            </a:extLst>
          </p:cNvPr>
          <p:cNvSpPr/>
          <p:nvPr/>
        </p:nvSpPr>
        <p:spPr>
          <a:xfrm>
            <a:off x="3995341" y="396313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DA43EF-8E1F-4694-A80F-D4A76FFBFF9C}"/>
              </a:ext>
            </a:extLst>
          </p:cNvPr>
          <p:cNvSpPr txBox="1"/>
          <p:nvPr/>
        </p:nvSpPr>
        <p:spPr>
          <a:xfrm>
            <a:off x="3921544" y="394290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7695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48231C-BDC4-4990-BBE0-FEEBCFDB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48" y="2858546"/>
            <a:ext cx="4275657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38DDEA-239F-4A45-9988-DF49029A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27" y="1139585"/>
            <a:ext cx="4275656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A3DEC53-69C9-46A0-9813-8AD5DC0EC192}"/>
              </a:ext>
            </a:extLst>
          </p:cNvPr>
          <p:cNvSpPr/>
          <p:nvPr/>
        </p:nvSpPr>
        <p:spPr>
          <a:xfrm rot="16200000">
            <a:off x="5867234" y="33620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53D989-5236-48CF-B76E-B8A12A8D2919}"/>
              </a:ext>
            </a:extLst>
          </p:cNvPr>
          <p:cNvSpPr/>
          <p:nvPr/>
        </p:nvSpPr>
        <p:spPr>
          <a:xfrm>
            <a:off x="1473453" y="1974517"/>
            <a:ext cx="2530511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683DCCA5-621C-49C0-987A-B67BFBDF62E8}"/>
              </a:ext>
            </a:extLst>
          </p:cNvPr>
          <p:cNvSpPr/>
          <p:nvPr/>
        </p:nvSpPr>
        <p:spPr>
          <a:xfrm>
            <a:off x="1353067" y="178722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74F5A5-6055-41CD-8DD1-628DEE72EBE3}"/>
              </a:ext>
            </a:extLst>
          </p:cNvPr>
          <p:cNvSpPr txBox="1"/>
          <p:nvPr/>
        </p:nvSpPr>
        <p:spPr>
          <a:xfrm>
            <a:off x="1273092" y="1754640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4E57F3F-CD1E-4294-8D67-4D61A41ADC23}"/>
              </a:ext>
            </a:extLst>
          </p:cNvPr>
          <p:cNvSpPr/>
          <p:nvPr/>
        </p:nvSpPr>
        <p:spPr>
          <a:xfrm>
            <a:off x="1473453" y="2536159"/>
            <a:ext cx="3382565" cy="418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21D192E3-F250-4036-8ED3-F35EBB288B9E}"/>
              </a:ext>
            </a:extLst>
          </p:cNvPr>
          <p:cNvSpPr/>
          <p:nvPr/>
        </p:nvSpPr>
        <p:spPr>
          <a:xfrm>
            <a:off x="1353067" y="234886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E6A947-5A67-4A3A-B1C5-5E9998D2BB8A}"/>
              </a:ext>
            </a:extLst>
          </p:cNvPr>
          <p:cNvSpPr txBox="1"/>
          <p:nvPr/>
        </p:nvSpPr>
        <p:spPr>
          <a:xfrm>
            <a:off x="1273092" y="231628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988E2B-1936-485E-BACC-8D4719D63F3F}"/>
              </a:ext>
            </a:extLst>
          </p:cNvPr>
          <p:cNvSpPr/>
          <p:nvPr/>
        </p:nvSpPr>
        <p:spPr>
          <a:xfrm>
            <a:off x="9327672" y="5892161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4252E837-0A40-43CC-9C60-EDC711D77F81}"/>
              </a:ext>
            </a:extLst>
          </p:cNvPr>
          <p:cNvSpPr/>
          <p:nvPr/>
        </p:nvSpPr>
        <p:spPr>
          <a:xfrm>
            <a:off x="9206146" y="569420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710FB0-C378-4792-B69D-B75F48820138}"/>
              </a:ext>
            </a:extLst>
          </p:cNvPr>
          <p:cNvSpPr txBox="1"/>
          <p:nvPr/>
        </p:nvSpPr>
        <p:spPr>
          <a:xfrm>
            <a:off x="9126171" y="566162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AFC1F77-A599-4D8A-9C97-44251AABB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7624" y="6051346"/>
            <a:ext cx="218431" cy="24075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A62A995-A7A6-4E58-B690-A0F0862384F9}"/>
              </a:ext>
            </a:extLst>
          </p:cNvPr>
          <p:cNvSpPr txBox="1"/>
          <p:nvPr/>
        </p:nvSpPr>
        <p:spPr>
          <a:xfrm>
            <a:off x="9679273" y="6192786"/>
            <a:ext cx="6120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3355963-F9E5-4139-95BE-EB772BEBF9C8}"/>
              </a:ext>
            </a:extLst>
          </p:cNvPr>
          <p:cNvSpPr/>
          <p:nvPr/>
        </p:nvSpPr>
        <p:spPr>
          <a:xfrm>
            <a:off x="4104511" y="4173447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4999F10-A25A-4C25-BBF0-85CE2F318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5571" y="4336467"/>
            <a:ext cx="218431" cy="24075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E0D1677-2264-4135-80F0-490E5855D2EE}"/>
              </a:ext>
            </a:extLst>
          </p:cNvPr>
          <p:cNvSpPr txBox="1"/>
          <p:nvPr/>
        </p:nvSpPr>
        <p:spPr>
          <a:xfrm>
            <a:off x="4462022" y="4465222"/>
            <a:ext cx="61200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F4BC1816-BE27-4CD7-908C-544A0D432C40}"/>
              </a:ext>
            </a:extLst>
          </p:cNvPr>
          <p:cNvSpPr/>
          <p:nvPr/>
        </p:nvSpPr>
        <p:spPr>
          <a:xfrm>
            <a:off x="3982985" y="397549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C40E3B-EC8F-4081-BD30-81DA27CE10E5}"/>
              </a:ext>
            </a:extLst>
          </p:cNvPr>
          <p:cNvSpPr txBox="1"/>
          <p:nvPr/>
        </p:nvSpPr>
        <p:spPr>
          <a:xfrm>
            <a:off x="3903010" y="3942908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B9566A7-EB5B-4165-9D26-38B3C1C5497B}"/>
              </a:ext>
            </a:extLst>
          </p:cNvPr>
          <p:cNvSpPr/>
          <p:nvPr/>
        </p:nvSpPr>
        <p:spPr>
          <a:xfrm>
            <a:off x="6539348" y="725765"/>
            <a:ext cx="4847404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 Create start menu shortcuts (supported packages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only).</a:t>
            </a:r>
          </a:p>
          <a:p>
            <a:pPr>
              <a:lnSpc>
                <a:spcPct val="250000"/>
              </a:lnSpc>
            </a:pP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체크 박스에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V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표시 되어있는지 확인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 Register Anaconda3 as my default Python 3.11</a:t>
            </a:r>
          </a:p>
          <a:p>
            <a:pPr>
              <a:lnSpc>
                <a:spcPct val="250000"/>
              </a:lnSpc>
            </a:pP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 박스에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표시 되어있는지 확인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4EA0EE-4780-4648-B019-AACEDB4B83F5}"/>
              </a:ext>
            </a:extLst>
          </p:cNvPr>
          <p:cNvSpPr/>
          <p:nvPr/>
        </p:nvSpPr>
        <p:spPr>
          <a:xfrm>
            <a:off x="1295371" y="4845055"/>
            <a:ext cx="1699504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 Install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 Next &gt;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405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2F1413-831F-4D9D-A1E3-68F5AA443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568" y="2724836"/>
            <a:ext cx="4275657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A3DEC53-69C9-46A0-9813-8AD5DC0EC192}"/>
              </a:ext>
            </a:extLst>
          </p:cNvPr>
          <p:cNvSpPr/>
          <p:nvPr/>
        </p:nvSpPr>
        <p:spPr>
          <a:xfrm rot="16200000">
            <a:off x="5179649" y="332105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988E2B-1936-485E-BACC-8D4719D63F3F}"/>
              </a:ext>
            </a:extLst>
          </p:cNvPr>
          <p:cNvSpPr/>
          <p:nvPr/>
        </p:nvSpPr>
        <p:spPr>
          <a:xfrm>
            <a:off x="8914894" y="5758451"/>
            <a:ext cx="612000" cy="172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4252E837-0A40-43CC-9C60-EDC711D77F81}"/>
              </a:ext>
            </a:extLst>
          </p:cNvPr>
          <p:cNvSpPr/>
          <p:nvPr/>
        </p:nvSpPr>
        <p:spPr>
          <a:xfrm>
            <a:off x="8793368" y="55604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710FB0-C378-4792-B69D-B75F48820138}"/>
              </a:ext>
            </a:extLst>
          </p:cNvPr>
          <p:cNvSpPr txBox="1"/>
          <p:nvPr/>
        </p:nvSpPr>
        <p:spPr>
          <a:xfrm>
            <a:off x="8725749" y="552791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AFC1F77-A599-4D8A-9C97-44251AABB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4846" y="5917636"/>
            <a:ext cx="218431" cy="24075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A62A995-A7A6-4E58-B690-A0F0862384F9}"/>
              </a:ext>
            </a:extLst>
          </p:cNvPr>
          <p:cNvSpPr txBox="1"/>
          <p:nvPr/>
        </p:nvSpPr>
        <p:spPr>
          <a:xfrm>
            <a:off x="9266495" y="6040542"/>
            <a:ext cx="675689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ABF53FA-937B-45AB-9410-15ADF8351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37" y="1080014"/>
            <a:ext cx="4275657" cy="3324559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D68FEE-709D-4CC4-A905-05EDA8B3FFB2}"/>
              </a:ext>
            </a:extLst>
          </p:cNvPr>
          <p:cNvSpPr/>
          <p:nvPr/>
        </p:nvSpPr>
        <p:spPr>
          <a:xfrm>
            <a:off x="3142120" y="4123190"/>
            <a:ext cx="612000" cy="163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F1C674D-9E99-42D1-944C-614F5C90C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3180" y="4276896"/>
            <a:ext cx="218431" cy="2407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85164C-0ABD-4BCE-9D23-A3C91A356399}"/>
              </a:ext>
            </a:extLst>
          </p:cNvPr>
          <p:cNvSpPr txBox="1"/>
          <p:nvPr/>
        </p:nvSpPr>
        <p:spPr>
          <a:xfrm>
            <a:off x="3499631" y="4387116"/>
            <a:ext cx="95023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CB99D3E6-8288-4941-B6E4-1A3A80737B69}"/>
              </a:ext>
            </a:extLst>
          </p:cNvPr>
          <p:cNvSpPr/>
          <p:nvPr/>
        </p:nvSpPr>
        <p:spPr>
          <a:xfrm>
            <a:off x="3020594" y="391592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FEA6D1-CA1E-4B34-8539-84C87333A5BE}"/>
              </a:ext>
            </a:extLst>
          </p:cNvPr>
          <p:cNvSpPr txBox="1"/>
          <p:nvPr/>
        </p:nvSpPr>
        <p:spPr>
          <a:xfrm>
            <a:off x="2952975" y="3883337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B21623-52EB-4A02-AFEA-8A634F36772D}"/>
              </a:ext>
            </a:extLst>
          </p:cNvPr>
          <p:cNvSpPr/>
          <p:nvPr/>
        </p:nvSpPr>
        <p:spPr>
          <a:xfrm>
            <a:off x="6126568" y="388598"/>
            <a:ext cx="6023918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Next &gt;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버튼 클릭</a:t>
            </a:r>
            <a:endParaRPr lang="en-US" altLang="ko-KR" sz="12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4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24. Launch Anaconda Navigator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Getting Started with Anaconda Distribution</a:t>
            </a:r>
          </a:p>
          <a:p>
            <a:pPr>
              <a:lnSpc>
                <a:spcPct val="250000"/>
              </a:lnSpc>
            </a:pP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체크 박스에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V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표시 되어있는지 확인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</a:p>
          <a:p>
            <a:pPr>
              <a:lnSpc>
                <a:spcPct val="250000"/>
              </a:lnSpc>
            </a:pPr>
            <a:endParaRPr lang="en-US" altLang="ko-KR" sz="400" b="1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 Finish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EDCB84-8136-4B23-8F36-86B90049B4AD}"/>
              </a:ext>
            </a:extLst>
          </p:cNvPr>
          <p:cNvSpPr/>
          <p:nvPr/>
        </p:nvSpPr>
        <p:spPr>
          <a:xfrm>
            <a:off x="7617282" y="4159510"/>
            <a:ext cx="1972735" cy="513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DA9AB990-4B23-4AE2-ADF9-54D9165FA959}"/>
              </a:ext>
            </a:extLst>
          </p:cNvPr>
          <p:cNvSpPr/>
          <p:nvPr/>
        </p:nvSpPr>
        <p:spPr>
          <a:xfrm>
            <a:off x="7478362" y="398612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C57D9-0BCA-4F80-9758-E8A142A6174F}"/>
              </a:ext>
            </a:extLst>
          </p:cNvPr>
          <p:cNvSpPr txBox="1"/>
          <p:nvPr/>
        </p:nvSpPr>
        <p:spPr>
          <a:xfrm>
            <a:off x="7404565" y="3963086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3751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5EEA54-90E3-454F-8C53-6CE69211BF2B}"/>
              </a:ext>
            </a:extLst>
          </p:cNvPr>
          <p:cNvSpPr/>
          <p:nvPr/>
        </p:nvSpPr>
        <p:spPr>
          <a:xfrm>
            <a:off x="201024" y="159209"/>
            <a:ext cx="489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아나콘다 다운로드 및 설치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647835-C7BC-422C-A2E0-6BC1C548A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"/>
          <a:stretch/>
        </p:blipFill>
        <p:spPr>
          <a:xfrm>
            <a:off x="437322" y="835168"/>
            <a:ext cx="8368682" cy="45647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4776102-E944-4087-BD89-B4A1E110921D}"/>
              </a:ext>
            </a:extLst>
          </p:cNvPr>
          <p:cNvSpPr/>
          <p:nvPr/>
        </p:nvSpPr>
        <p:spPr>
          <a:xfrm>
            <a:off x="299533" y="66500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3CF29-907C-4AF4-B33A-0B853AC12A4E}"/>
              </a:ext>
            </a:extLst>
          </p:cNvPr>
          <p:cNvSpPr txBox="1"/>
          <p:nvPr/>
        </p:nvSpPr>
        <p:spPr>
          <a:xfrm>
            <a:off x="231914" y="632422"/>
            <a:ext cx="99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F361E73-B7F1-44AE-9ABC-6AD940D0F699}"/>
              </a:ext>
            </a:extLst>
          </p:cNvPr>
          <p:cNvSpPr/>
          <p:nvPr/>
        </p:nvSpPr>
        <p:spPr>
          <a:xfrm>
            <a:off x="367146" y="5493546"/>
            <a:ext cx="8438858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 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26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번과 같은 창이 뜨고</a:t>
            </a:r>
            <a:r>
              <a:rPr lang="en-US" altLang="ko-KR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200" b="1">
                <a:solidFill>
                  <a:srgbClr val="2E3F4F"/>
                </a:solidFill>
                <a:latin typeface="맑은 고딕" panose="020B0503020000020004" pitchFamily="50" charset="-127"/>
              </a:rPr>
              <a:t>꺼지면 설치 완료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333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413311-89B0-4F35-9CA6-C7361DFC8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28" t="26893" r="35776" b="69604"/>
          <a:stretch/>
        </p:blipFill>
        <p:spPr>
          <a:xfrm>
            <a:off x="170482" y="860156"/>
            <a:ext cx="4757464" cy="4029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56D96E-4E9D-45EF-9DB8-B2B50C1638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8" t="17288" r="64637" b="52090"/>
          <a:stretch/>
        </p:blipFill>
        <p:spPr>
          <a:xfrm>
            <a:off x="178230" y="2255004"/>
            <a:ext cx="3549111" cy="29594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46CF85-76A4-483B-A54C-C402DB275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96" t="8587" r="16248" b="28403"/>
          <a:stretch/>
        </p:blipFill>
        <p:spPr>
          <a:xfrm>
            <a:off x="4548145" y="2147122"/>
            <a:ext cx="5909109" cy="35380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B818D8-E173-4F63-BFB5-2303A03F79F0}"/>
              </a:ext>
            </a:extLst>
          </p:cNvPr>
          <p:cNvSpPr txBox="1"/>
          <p:nvPr/>
        </p:nvSpPr>
        <p:spPr>
          <a:xfrm>
            <a:off x="1728494" y="302841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1DAD3FC-DB65-4131-8795-901D0F0007BD}"/>
              </a:ext>
            </a:extLst>
          </p:cNvPr>
          <p:cNvSpPr/>
          <p:nvPr/>
        </p:nvSpPr>
        <p:spPr>
          <a:xfrm>
            <a:off x="1896070" y="157354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81838" y="267573"/>
            <a:ext cx="3734033" cy="13954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Kosis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국가통계포털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국가통계포털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쉽게 보는 통계 마우스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호버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05E3F2-A532-74DE-334E-0652EAA83EFB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4824F4-8D15-444F-81DF-F670621BFFF4}"/>
              </a:ext>
            </a:extLst>
          </p:cNvPr>
          <p:cNvSpPr/>
          <p:nvPr/>
        </p:nvSpPr>
        <p:spPr>
          <a:xfrm>
            <a:off x="278970" y="879702"/>
            <a:ext cx="1425844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48AE7AB0-933E-4E03-9971-41BB9836847B}"/>
              </a:ext>
            </a:extLst>
          </p:cNvPr>
          <p:cNvSpPr/>
          <p:nvPr/>
        </p:nvSpPr>
        <p:spPr>
          <a:xfrm>
            <a:off x="69288" y="69605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2026B-2E02-491A-B625-9E29ECB946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19" t="35254" r="20880" b="19774"/>
          <a:stretch/>
        </p:blipFill>
        <p:spPr>
          <a:xfrm>
            <a:off x="4200041" y="-3324387"/>
            <a:ext cx="5703376" cy="308416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517E0E-8B53-4560-93DB-0F9AA8B26A03}"/>
              </a:ext>
            </a:extLst>
          </p:cNvPr>
          <p:cNvSpPr/>
          <p:nvPr/>
        </p:nvSpPr>
        <p:spPr>
          <a:xfrm>
            <a:off x="209682" y="2682671"/>
            <a:ext cx="1425844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D48D7D35-394A-4541-97BE-F071C5B734B5}"/>
              </a:ext>
            </a:extLst>
          </p:cNvPr>
          <p:cNvSpPr/>
          <p:nvPr/>
        </p:nvSpPr>
        <p:spPr>
          <a:xfrm>
            <a:off x="0" y="249902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B1F20C6-0AAC-4C95-9659-D143D6688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586654" y="3027088"/>
            <a:ext cx="218730" cy="2410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421561-E673-4CA7-80E5-3D40075164CE}"/>
              </a:ext>
            </a:extLst>
          </p:cNvPr>
          <p:cNvSpPr/>
          <p:nvPr/>
        </p:nvSpPr>
        <p:spPr>
          <a:xfrm>
            <a:off x="6950519" y="276146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7C697CF-FE72-42E4-AEAD-D07FFB34D4A2}"/>
              </a:ext>
            </a:extLst>
          </p:cNvPr>
          <p:cNvSpPr/>
          <p:nvPr/>
        </p:nvSpPr>
        <p:spPr>
          <a:xfrm>
            <a:off x="6717590" y="255457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33E2039-B1CC-454B-8D81-C950AE96C36C}"/>
              </a:ext>
            </a:extLst>
          </p:cNvPr>
          <p:cNvSpPr/>
          <p:nvPr/>
        </p:nvSpPr>
        <p:spPr>
          <a:xfrm rot="16200000">
            <a:off x="3988589" y="353883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13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2321185E-F312-4CC2-80ED-00E2693A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64332-5DAB-47C2-8EDF-C5683424A71C}"/>
              </a:ext>
            </a:extLst>
          </p:cNvPr>
          <p:cNvSpPr/>
          <p:nvPr/>
        </p:nvSpPr>
        <p:spPr>
          <a:xfrm>
            <a:off x="300951" y="178833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1BD1B-B21C-433A-B545-9748C0DD7402}"/>
              </a:ext>
            </a:extLst>
          </p:cNvPr>
          <p:cNvSpPr txBox="1"/>
          <p:nvPr/>
        </p:nvSpPr>
        <p:spPr>
          <a:xfrm>
            <a:off x="292727" y="923232"/>
            <a:ext cx="414506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수행기간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2023.08.21 ~ 2023.09.01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사용언어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Python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 프로그램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Anaconda - </a:t>
            </a:r>
            <a:r>
              <a:rPr lang="en-US" altLang="ko-KR" b="1" dirty="0" err="1">
                <a:solidFill>
                  <a:srgbClr val="113947"/>
                </a:solidFill>
                <a:latin typeface="+mn-ea"/>
              </a:rPr>
              <a:t>Jupyter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 Notebook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13C567E-35DD-4803-A987-8A36320EECDD}"/>
              </a:ext>
            </a:extLst>
          </p:cNvPr>
          <p:cNvCxnSpPr/>
          <p:nvPr/>
        </p:nvCxnSpPr>
        <p:spPr>
          <a:xfrm>
            <a:off x="6096000" y="549320"/>
            <a:ext cx="0" cy="5760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2E6E6C-8895-4488-81E0-E1D6CB4E563F}"/>
              </a:ext>
            </a:extLst>
          </p:cNvPr>
          <p:cNvSpPr/>
          <p:nvPr/>
        </p:nvSpPr>
        <p:spPr>
          <a:xfrm>
            <a:off x="6270130" y="170881"/>
            <a:ext cx="1415772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기대효과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492699-A06C-4B88-B74C-F5284278A8F4}"/>
              </a:ext>
            </a:extLst>
          </p:cNvPr>
          <p:cNvSpPr/>
          <p:nvPr/>
        </p:nvSpPr>
        <p:spPr>
          <a:xfrm>
            <a:off x="289382" y="2759596"/>
            <a:ext cx="2100255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목적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B4F2C-872A-4732-82E9-C3A3AF7E7280}"/>
              </a:ext>
            </a:extLst>
          </p:cNvPr>
          <p:cNvSpPr txBox="1"/>
          <p:nvPr/>
        </p:nvSpPr>
        <p:spPr>
          <a:xfrm>
            <a:off x="289382" y="3635450"/>
            <a:ext cx="575393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범행과 관련된 통계 데이터를 수집하고 </a:t>
            </a:r>
            <a:r>
              <a:rPr lang="ko-KR" altLang="en-US" sz="1600" b="1" dirty="0" err="1">
                <a:solidFill>
                  <a:srgbClr val="113947"/>
                </a:solidFill>
                <a:latin typeface="+mn-ea"/>
              </a:rPr>
              <a:t>시각화한다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시각화한 데이터를 분석하여 그 의미를 도출한다</a:t>
            </a:r>
            <a:r>
              <a:rPr lang="en-US" altLang="ko-KR" sz="1600" b="1">
                <a:solidFill>
                  <a:srgbClr val="113947"/>
                </a:solidFill>
                <a:latin typeface="+mn-ea"/>
              </a:rPr>
              <a:t>.</a:t>
            </a: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9D57B1-75B5-44D6-8F85-19FD018BE6A1}"/>
              </a:ext>
            </a:extLst>
          </p:cNvPr>
          <p:cNvSpPr txBox="1"/>
          <p:nvPr/>
        </p:nvSpPr>
        <p:spPr>
          <a:xfrm>
            <a:off x="6270129" y="813495"/>
            <a:ext cx="5848503" cy="184665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다수의 시각화 데이터를 이용하여 특정 결론을 도출할 수 있다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주제가 다른 데이터를 분석하여 새로운 정보를 도출할 수 있다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11394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  <a:latin typeface="+mn-ea"/>
              </a:rPr>
              <a:t>수집한 데이터의 형식에 맞는 시각화 방법을 고안할 수 있다</a:t>
            </a:r>
            <a:r>
              <a:rPr lang="en-US" altLang="ko-KR" sz="1600" b="1" dirty="0">
                <a:solidFill>
                  <a:srgbClr val="113947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549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88D26C-2567-4102-85BA-67A6D389C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3" t="26667" r="45940" b="41695"/>
          <a:stretch/>
        </p:blipFill>
        <p:spPr>
          <a:xfrm>
            <a:off x="309966" y="3448373"/>
            <a:ext cx="2286000" cy="2169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63720A-76D1-486D-A3D9-FF8FA4104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68" t="30056" r="57112" b="38757"/>
          <a:stretch/>
        </p:blipFill>
        <p:spPr>
          <a:xfrm>
            <a:off x="5052448" y="526942"/>
            <a:ext cx="1410346" cy="21387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4A7E01-5795-41EF-88A6-55C3033E8D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45" t="15141" r="42216" b="66667"/>
          <a:stretch/>
        </p:blipFill>
        <p:spPr>
          <a:xfrm>
            <a:off x="294467" y="705173"/>
            <a:ext cx="4017768" cy="20535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B818D8-E173-4F63-BFB5-2303A03F79F0}"/>
              </a:ext>
            </a:extLst>
          </p:cNvPr>
          <p:cNvSpPr txBox="1"/>
          <p:nvPr/>
        </p:nvSpPr>
        <p:spPr>
          <a:xfrm>
            <a:off x="6137762" y="219151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1DAD3FC-DB65-4131-8795-901D0F0007BD}"/>
              </a:ext>
            </a:extLst>
          </p:cNvPr>
          <p:cNvSpPr/>
          <p:nvPr/>
        </p:nvSpPr>
        <p:spPr>
          <a:xfrm rot="16200000">
            <a:off x="4508882" y="163459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81838" y="267573"/>
            <a:ext cx="3734033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이슈별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접근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범행동기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정신장애범죄자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미성년범죄자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각각의 범행동기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4824F4-8D15-444F-81DF-F670621BFFF4}"/>
              </a:ext>
            </a:extLst>
          </p:cNvPr>
          <p:cNvSpPr/>
          <p:nvPr/>
        </p:nvSpPr>
        <p:spPr>
          <a:xfrm>
            <a:off x="1580828" y="1910339"/>
            <a:ext cx="1425844" cy="383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48AE7AB0-933E-4E03-9971-41BB9836847B}"/>
              </a:ext>
            </a:extLst>
          </p:cNvPr>
          <p:cNvSpPr/>
          <p:nvPr/>
        </p:nvSpPr>
        <p:spPr>
          <a:xfrm>
            <a:off x="1355647" y="17266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2026B-2E02-491A-B625-9E29ECB946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19" t="35254" r="20880" b="19774"/>
          <a:stretch/>
        </p:blipFill>
        <p:spPr>
          <a:xfrm>
            <a:off x="4200041" y="-3324387"/>
            <a:ext cx="5703376" cy="308416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517E0E-8B53-4560-93DB-0F9AA8B26A03}"/>
              </a:ext>
            </a:extLst>
          </p:cNvPr>
          <p:cNvSpPr/>
          <p:nvPr/>
        </p:nvSpPr>
        <p:spPr>
          <a:xfrm>
            <a:off x="480902" y="4502257"/>
            <a:ext cx="1425844" cy="224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D48D7D35-394A-4541-97BE-F071C5B734B5}"/>
              </a:ext>
            </a:extLst>
          </p:cNvPr>
          <p:cNvSpPr/>
          <p:nvPr/>
        </p:nvSpPr>
        <p:spPr>
          <a:xfrm>
            <a:off x="216976" y="43665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B1F20C6-0AAC-4C95-9659-D143D6688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995922" y="2190180"/>
            <a:ext cx="218730" cy="2410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421561-E673-4CA7-80E5-3D40075164CE}"/>
              </a:ext>
            </a:extLst>
          </p:cNvPr>
          <p:cNvSpPr/>
          <p:nvPr/>
        </p:nvSpPr>
        <p:spPr>
          <a:xfrm>
            <a:off x="5315919" y="2042075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7C697CF-FE72-42E4-AEAD-D07FFB34D4A2}"/>
              </a:ext>
            </a:extLst>
          </p:cNvPr>
          <p:cNvSpPr/>
          <p:nvPr/>
        </p:nvSpPr>
        <p:spPr>
          <a:xfrm>
            <a:off x="5082990" y="183518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5CF23-B411-4362-A6F6-BEEBA41312D8}"/>
              </a:ext>
            </a:extLst>
          </p:cNvPr>
          <p:cNvSpPr txBox="1"/>
          <p:nvPr/>
        </p:nvSpPr>
        <p:spPr>
          <a:xfrm>
            <a:off x="3107842" y="226900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6473F98-B542-4B6A-9BC5-5005683DE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966002" y="2267672"/>
            <a:ext cx="218730" cy="241082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9605E926-CD15-4A73-9E0C-0871CA6A2E8E}"/>
              </a:ext>
            </a:extLst>
          </p:cNvPr>
          <p:cNvSpPr/>
          <p:nvPr/>
        </p:nvSpPr>
        <p:spPr>
          <a:xfrm rot="16200000">
            <a:off x="2809234" y="438295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6D176D-625B-4458-B51B-ED19B86A1236}"/>
              </a:ext>
            </a:extLst>
          </p:cNvPr>
          <p:cNvSpPr/>
          <p:nvPr/>
        </p:nvSpPr>
        <p:spPr>
          <a:xfrm>
            <a:off x="263926" y="5091192"/>
            <a:ext cx="1177416" cy="519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C0502B1B-7698-4A19-BE6F-E721C2C2AF51}"/>
              </a:ext>
            </a:extLst>
          </p:cNvPr>
          <p:cNvSpPr/>
          <p:nvPr/>
        </p:nvSpPr>
        <p:spPr>
          <a:xfrm>
            <a:off x="0" y="495550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4B2D25-FFF7-42D3-BF53-34B865E70130}"/>
              </a:ext>
            </a:extLst>
          </p:cNvPr>
          <p:cNvSpPr/>
          <p:nvPr/>
        </p:nvSpPr>
        <p:spPr>
          <a:xfrm>
            <a:off x="349166" y="3456121"/>
            <a:ext cx="464495" cy="224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91C8CD7F-F535-430A-B258-964E2F6706AA}"/>
              </a:ext>
            </a:extLst>
          </p:cNvPr>
          <p:cNvSpPr/>
          <p:nvPr/>
        </p:nvSpPr>
        <p:spPr>
          <a:xfrm>
            <a:off x="85240" y="332043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38451F-3536-4979-ADEC-7E63015BA958}"/>
              </a:ext>
            </a:extLst>
          </p:cNvPr>
          <p:cNvSpPr txBox="1"/>
          <p:nvPr/>
        </p:nvSpPr>
        <p:spPr>
          <a:xfrm>
            <a:off x="922581" y="363285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22572A1-65BA-498D-88C9-B61C51109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80741" y="3631523"/>
            <a:ext cx="218730" cy="2410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17FAE25-F694-4F08-8B2B-8692928B9D6F}"/>
              </a:ext>
            </a:extLst>
          </p:cNvPr>
          <p:cNvSpPr txBox="1"/>
          <p:nvPr/>
        </p:nvSpPr>
        <p:spPr>
          <a:xfrm>
            <a:off x="2007462" y="468673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DA1F5AF-4FC0-4CFE-BD25-D2AA5F74FA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865622" y="4685408"/>
            <a:ext cx="218730" cy="2410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BE1CD9-B267-4660-B108-B236CECAE51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251" t="61017" r="39966" b="2033"/>
          <a:stretch/>
        </p:blipFill>
        <p:spPr>
          <a:xfrm>
            <a:off x="7307453" y="3432874"/>
            <a:ext cx="2874936" cy="25339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AA7B79-46D9-47F3-83D7-3F11C6476E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276" t="30772" r="39708" b="39058"/>
          <a:stretch/>
        </p:blipFill>
        <p:spPr>
          <a:xfrm>
            <a:off x="3905572" y="3680847"/>
            <a:ext cx="2898183" cy="206902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4813638-F813-40DB-B666-C715E589F4AF}"/>
              </a:ext>
            </a:extLst>
          </p:cNvPr>
          <p:cNvSpPr/>
          <p:nvPr/>
        </p:nvSpPr>
        <p:spPr>
          <a:xfrm>
            <a:off x="4135919" y="4176792"/>
            <a:ext cx="1947165" cy="1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13369D57-58A8-40B9-B8D4-DA9FB6435CB2}"/>
              </a:ext>
            </a:extLst>
          </p:cNvPr>
          <p:cNvSpPr/>
          <p:nvPr/>
        </p:nvSpPr>
        <p:spPr>
          <a:xfrm>
            <a:off x="3910740" y="395328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35AD05-AF0A-43AE-AAD5-0B6681CFDEDD}"/>
              </a:ext>
            </a:extLst>
          </p:cNvPr>
          <p:cNvSpPr txBox="1"/>
          <p:nvPr/>
        </p:nvSpPr>
        <p:spPr>
          <a:xfrm>
            <a:off x="1550262" y="557789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C8F09DD6-25BC-4CF6-AECB-B5EAFC67E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408422" y="5576560"/>
            <a:ext cx="218730" cy="24108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1DC0A43-21F4-4577-8F85-4ADC2FA05FDE}"/>
              </a:ext>
            </a:extLst>
          </p:cNvPr>
          <p:cNvSpPr txBox="1"/>
          <p:nvPr/>
        </p:nvSpPr>
        <p:spPr>
          <a:xfrm>
            <a:off x="6192005" y="433027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F4402E9-8849-4665-907B-F3DDC93F2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050165" y="4328948"/>
            <a:ext cx="218730" cy="241082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B0D4094-A26E-48E4-B728-6A367709EF19}"/>
              </a:ext>
            </a:extLst>
          </p:cNvPr>
          <p:cNvSpPr/>
          <p:nvPr/>
        </p:nvSpPr>
        <p:spPr>
          <a:xfrm>
            <a:off x="7537797" y="4479009"/>
            <a:ext cx="1947165" cy="178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2FBC0869-2C13-41A8-AFA2-298D11E770C5}"/>
              </a:ext>
            </a:extLst>
          </p:cNvPr>
          <p:cNvSpPr/>
          <p:nvPr/>
        </p:nvSpPr>
        <p:spPr>
          <a:xfrm>
            <a:off x="7312618" y="425550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667455-6C4C-4C26-9419-AAD16A2C16C3}"/>
              </a:ext>
            </a:extLst>
          </p:cNvPr>
          <p:cNvSpPr txBox="1"/>
          <p:nvPr/>
        </p:nvSpPr>
        <p:spPr>
          <a:xfrm>
            <a:off x="9593883" y="4632496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8B1D8FA-21C7-493F-BC7C-A65B9C6A1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452043" y="4631165"/>
            <a:ext cx="218730" cy="241082"/>
          </a:xfrm>
          <a:prstGeom prst="rect">
            <a:avLst/>
          </a:prstGeom>
        </p:spPr>
      </p:pic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3988E56A-4A2F-4EE9-AF71-99AB37070968}"/>
              </a:ext>
            </a:extLst>
          </p:cNvPr>
          <p:cNvSpPr/>
          <p:nvPr/>
        </p:nvSpPr>
        <p:spPr>
          <a:xfrm rot="16200000">
            <a:off x="7040653" y="477389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2F42119-6782-46E9-BBAA-6A81CF48F5EA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903938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7FDE6FD-F973-4F33-B4EF-B1B11265A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" t="16948" r="78835" b="50623"/>
          <a:stretch/>
        </p:blipFill>
        <p:spPr>
          <a:xfrm>
            <a:off x="8012621" y="433952"/>
            <a:ext cx="2595967" cy="296829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8181838" y="267573"/>
            <a:ext cx="3734033" cy="4721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1A2455-5A61-4B04-90D3-AEC4DA324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40" r="76275" b="66554"/>
          <a:stretch/>
        </p:blipFill>
        <p:spPr>
          <a:xfrm>
            <a:off x="234001" y="759417"/>
            <a:ext cx="3379037" cy="238673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A2B84023-DA32-4370-9D69-2DFAAED3118D}"/>
              </a:ext>
            </a:extLst>
          </p:cNvPr>
          <p:cNvSpPr/>
          <p:nvPr/>
        </p:nvSpPr>
        <p:spPr>
          <a:xfrm>
            <a:off x="385331" y="1263113"/>
            <a:ext cx="567816" cy="247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CFFE13F9-751F-40A2-BE92-D5DA098488C6}"/>
              </a:ext>
            </a:extLst>
          </p:cNvPr>
          <p:cNvSpPr/>
          <p:nvPr/>
        </p:nvSpPr>
        <p:spPr>
          <a:xfrm>
            <a:off x="160151" y="107834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F89CD3-7083-47C3-B366-99424FAEC141}"/>
              </a:ext>
            </a:extLst>
          </p:cNvPr>
          <p:cNvSpPr txBox="1"/>
          <p:nvPr/>
        </p:nvSpPr>
        <p:spPr>
          <a:xfrm>
            <a:off x="1054318" y="148634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C61818D-D40B-4C95-A934-AFF1B9E53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12478" y="1485009"/>
            <a:ext cx="218730" cy="24108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1267249-1F81-4CD2-9B1C-B44205AF3D43}"/>
              </a:ext>
            </a:extLst>
          </p:cNvPr>
          <p:cNvSpPr txBox="1"/>
          <p:nvPr/>
        </p:nvSpPr>
        <p:spPr>
          <a:xfrm>
            <a:off x="7937638" y="3841212"/>
            <a:ext cx="3734033" cy="20928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11. 2018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년도 까지 체크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*2017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년까지 </a:t>
            </a:r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‘14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미만</a:t>
            </a:r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포함하여 분석함</a:t>
            </a:r>
            <a:r>
              <a:rPr lang="en-US" altLang="ko-KR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9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9EBE81-5F85-476E-8478-79AF2EEA4B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9" t="16949" r="78835" b="50735"/>
          <a:stretch/>
        </p:blipFill>
        <p:spPr>
          <a:xfrm>
            <a:off x="4440263" y="426202"/>
            <a:ext cx="2619215" cy="2996381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754F32C3-2690-45DB-A032-DDE2A19AF424}"/>
              </a:ext>
            </a:extLst>
          </p:cNvPr>
          <p:cNvSpPr/>
          <p:nvPr/>
        </p:nvSpPr>
        <p:spPr>
          <a:xfrm>
            <a:off x="4613785" y="1616990"/>
            <a:ext cx="567816" cy="792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306CD7AA-9699-4C7C-BD4F-284F9DAAA4DC}"/>
              </a:ext>
            </a:extLst>
          </p:cNvPr>
          <p:cNvSpPr/>
          <p:nvPr/>
        </p:nvSpPr>
        <p:spPr>
          <a:xfrm>
            <a:off x="4388605" y="143222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B2C91B-E916-4D8C-B898-E8CD9D343543}"/>
              </a:ext>
            </a:extLst>
          </p:cNvPr>
          <p:cNvSpPr txBox="1"/>
          <p:nvPr/>
        </p:nvSpPr>
        <p:spPr>
          <a:xfrm>
            <a:off x="5267274" y="238265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63F969F-504F-4C52-93F4-ED1CA5B8F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125434" y="2381328"/>
            <a:ext cx="218730" cy="24108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1FAC53-4792-4A4E-BC7B-DF313DF776E8}"/>
              </a:ext>
            </a:extLst>
          </p:cNvPr>
          <p:cNvSpPr/>
          <p:nvPr/>
        </p:nvSpPr>
        <p:spPr>
          <a:xfrm>
            <a:off x="9787180" y="526942"/>
            <a:ext cx="387457" cy="247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1AB12DCB-3AB4-438E-BF6B-D695533E1078}"/>
              </a:ext>
            </a:extLst>
          </p:cNvPr>
          <p:cNvSpPr/>
          <p:nvPr/>
        </p:nvSpPr>
        <p:spPr>
          <a:xfrm>
            <a:off x="9549541" y="30859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5EE0BD-EEDA-439E-9836-DE2746822B5E}"/>
              </a:ext>
            </a:extLst>
          </p:cNvPr>
          <p:cNvSpPr txBox="1"/>
          <p:nvPr/>
        </p:nvSpPr>
        <p:spPr>
          <a:xfrm>
            <a:off x="10288725" y="77083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C9950EFB-D5D2-4817-BB8C-3D0E646C4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0146885" y="769504"/>
            <a:ext cx="218730" cy="241082"/>
          </a:xfrm>
          <a:prstGeom prst="rect">
            <a:avLst/>
          </a:prstGeom>
        </p:spPr>
      </p:pic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51580A16-743E-460C-940B-FE64565A46D9}"/>
              </a:ext>
            </a:extLst>
          </p:cNvPr>
          <p:cNvSpPr/>
          <p:nvPr/>
        </p:nvSpPr>
        <p:spPr>
          <a:xfrm rot="16200000">
            <a:off x="3819050" y="187034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E16A4EE5-36D2-407C-92FF-8656FB7996C9}"/>
              </a:ext>
            </a:extLst>
          </p:cNvPr>
          <p:cNvSpPr/>
          <p:nvPr/>
        </p:nvSpPr>
        <p:spPr>
          <a:xfrm rot="16200000">
            <a:off x="7261965" y="187034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71942A-C675-412E-8F81-0D9DAE7BF16F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76456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71267249-1F81-4CD2-9B1C-B44205AF3D43}"/>
              </a:ext>
            </a:extLst>
          </p:cNvPr>
          <p:cNvSpPr txBox="1"/>
          <p:nvPr/>
        </p:nvSpPr>
        <p:spPr>
          <a:xfrm>
            <a:off x="240776" y="4827173"/>
            <a:ext cx="157212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확인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A7FF09C-7C3C-4B82-967F-87ABB1BB3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27"/>
          <a:stretch/>
        </p:blipFill>
        <p:spPr>
          <a:xfrm>
            <a:off x="243165" y="667909"/>
            <a:ext cx="6828335" cy="426985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F3BC41-1655-4A82-9BC3-A2444ACD5469}"/>
              </a:ext>
            </a:extLst>
          </p:cNvPr>
          <p:cNvSpPr/>
          <p:nvPr/>
        </p:nvSpPr>
        <p:spPr>
          <a:xfrm>
            <a:off x="328031" y="1131961"/>
            <a:ext cx="6637311" cy="3599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41ABE016-7086-4199-A126-3C18885DB5CF}"/>
              </a:ext>
            </a:extLst>
          </p:cNvPr>
          <p:cNvSpPr/>
          <p:nvPr/>
        </p:nvSpPr>
        <p:spPr>
          <a:xfrm>
            <a:off x="102852" y="94719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08BF1B-28DD-4EBC-A477-9E37D2D67919}"/>
              </a:ext>
            </a:extLst>
          </p:cNvPr>
          <p:cNvSpPr txBox="1"/>
          <p:nvPr/>
        </p:nvSpPr>
        <p:spPr>
          <a:xfrm>
            <a:off x="6825729" y="1022986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EBAC97-7ACC-4550-86FA-D59F91400673}"/>
              </a:ext>
            </a:extLst>
          </p:cNvPr>
          <p:cNvSpPr/>
          <p:nvPr/>
        </p:nvSpPr>
        <p:spPr>
          <a:xfrm>
            <a:off x="6297433" y="898497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AB995FED-1B0D-4F0D-B004-1F20D8C13525}"/>
              </a:ext>
            </a:extLst>
          </p:cNvPr>
          <p:cNvSpPr/>
          <p:nvPr/>
        </p:nvSpPr>
        <p:spPr>
          <a:xfrm>
            <a:off x="6066331" y="70865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088F6E-194F-4DB5-B564-7461826E0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10" t="13681" r="37634" b="49217"/>
          <a:stretch/>
        </p:blipFill>
        <p:spPr>
          <a:xfrm>
            <a:off x="8388625" y="246489"/>
            <a:ext cx="2512613" cy="25444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7FE6C1A-0942-4F90-9EE0-9DF2D6FAE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683890" y="1029606"/>
            <a:ext cx="218730" cy="2410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4E5641-F2F5-42B7-8498-342811F61EAA}"/>
              </a:ext>
            </a:extLst>
          </p:cNvPr>
          <p:cNvSpPr txBox="1"/>
          <p:nvPr/>
        </p:nvSpPr>
        <p:spPr>
          <a:xfrm>
            <a:off x="9131607" y="120586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DD657C7-D155-42FD-A480-6386E0D4947A}"/>
              </a:ext>
            </a:extLst>
          </p:cNvPr>
          <p:cNvSpPr/>
          <p:nvPr/>
        </p:nvSpPr>
        <p:spPr>
          <a:xfrm>
            <a:off x="8603311" y="1081376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725AB4E-110B-462E-97EC-B26BD48491B4}"/>
              </a:ext>
            </a:extLst>
          </p:cNvPr>
          <p:cNvSpPr/>
          <p:nvPr/>
        </p:nvSpPr>
        <p:spPr>
          <a:xfrm>
            <a:off x="8372209" y="89153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DB27B4-DB61-42E1-9AEA-DEB339AD0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8989768" y="1212485"/>
            <a:ext cx="218730" cy="24108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493585-870E-4561-8EBF-5FE7B9D9D13A}"/>
              </a:ext>
            </a:extLst>
          </p:cNvPr>
          <p:cNvSpPr txBox="1"/>
          <p:nvPr/>
        </p:nvSpPr>
        <p:spPr>
          <a:xfrm>
            <a:off x="9966494" y="250192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680F946-D1F8-44F0-BC1E-F9DCA3464EF5}"/>
              </a:ext>
            </a:extLst>
          </p:cNvPr>
          <p:cNvSpPr/>
          <p:nvPr/>
        </p:nvSpPr>
        <p:spPr>
          <a:xfrm>
            <a:off x="9438198" y="2377439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186FD32D-06E9-4FB8-99B5-5C5828C2AC01}"/>
              </a:ext>
            </a:extLst>
          </p:cNvPr>
          <p:cNvSpPr/>
          <p:nvPr/>
        </p:nvSpPr>
        <p:spPr>
          <a:xfrm>
            <a:off x="9207096" y="218760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EB02F63-EE3E-4FB0-93A8-356017574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824655" y="2508548"/>
            <a:ext cx="218730" cy="24108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74B6C03-84E5-4952-A92C-3F22855E3148}"/>
              </a:ext>
            </a:extLst>
          </p:cNvPr>
          <p:cNvSpPr txBox="1"/>
          <p:nvPr/>
        </p:nvSpPr>
        <p:spPr>
          <a:xfrm>
            <a:off x="8304724" y="2562375"/>
            <a:ext cx="4091359" cy="41703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csv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인코딩 변경이 필요한 경우</a:t>
            </a:r>
            <a:r>
              <a:rPr lang="en-US" altLang="ko-KR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클릭하여 원하는 인코딩 형식 체크</a:t>
            </a:r>
            <a:endParaRPr lang="en-US" altLang="ko-KR" sz="9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7C9A30C1-A78C-4068-9CD9-8C6209044C26}"/>
              </a:ext>
            </a:extLst>
          </p:cNvPr>
          <p:cNvSpPr/>
          <p:nvPr/>
        </p:nvSpPr>
        <p:spPr>
          <a:xfrm rot="16200000">
            <a:off x="7556163" y="198961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8ED12C-69C6-46D6-B3CD-5EF552C82E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017" y="3702886"/>
            <a:ext cx="2620545" cy="26899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74D58A4-0A8C-45F8-9C90-ADF717E609C1}"/>
              </a:ext>
            </a:extLst>
          </p:cNvPr>
          <p:cNvSpPr txBox="1"/>
          <p:nvPr/>
        </p:nvSpPr>
        <p:spPr>
          <a:xfrm>
            <a:off x="9681573" y="471371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DB5624-41D9-4971-BEB8-E873CC61615A}"/>
              </a:ext>
            </a:extLst>
          </p:cNvPr>
          <p:cNvSpPr/>
          <p:nvPr/>
        </p:nvSpPr>
        <p:spPr>
          <a:xfrm>
            <a:off x="9153277" y="4589226"/>
            <a:ext cx="429370" cy="159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DEE903F7-D645-40FE-AFD8-C35116B92D0E}"/>
              </a:ext>
            </a:extLst>
          </p:cNvPr>
          <p:cNvSpPr/>
          <p:nvPr/>
        </p:nvSpPr>
        <p:spPr>
          <a:xfrm>
            <a:off x="8922175" y="439938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89AD86E-6AD4-42F3-900E-68F13D4CE8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9539734" y="4720335"/>
            <a:ext cx="218730" cy="2410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FDFF6D-9004-40CA-854C-D5137D9169F9}"/>
              </a:ext>
            </a:extLst>
          </p:cNvPr>
          <p:cNvSpPr/>
          <p:nvPr/>
        </p:nvSpPr>
        <p:spPr>
          <a:xfrm>
            <a:off x="201024" y="159209"/>
            <a:ext cx="388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범행동기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583843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C9326C-F868-4284-8EB5-426C99A04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6" t="8587" r="35029" b="28403"/>
          <a:stretch/>
        </p:blipFill>
        <p:spPr>
          <a:xfrm>
            <a:off x="365760" y="882864"/>
            <a:ext cx="4373218" cy="35380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6D4B45-0120-453A-8C13-413322835ECD}"/>
              </a:ext>
            </a:extLst>
          </p:cNvPr>
          <p:cNvSpPr/>
          <p:nvPr/>
        </p:nvSpPr>
        <p:spPr>
          <a:xfrm>
            <a:off x="1487973" y="148925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587F13B-CDD0-4B43-A20B-D56002C8A925}"/>
              </a:ext>
            </a:extLst>
          </p:cNvPr>
          <p:cNvSpPr/>
          <p:nvPr/>
        </p:nvSpPr>
        <p:spPr>
          <a:xfrm>
            <a:off x="1255044" y="128236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499A2D-B187-41EF-81DC-3B0553D37A44}"/>
              </a:ext>
            </a:extLst>
          </p:cNvPr>
          <p:cNvSpPr txBox="1"/>
          <p:nvPr/>
        </p:nvSpPr>
        <p:spPr>
          <a:xfrm>
            <a:off x="5963424" y="3591219"/>
            <a:ext cx="3734033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인구총조사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인구부문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총조사인구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(2015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전수부문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전수기본표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 및 성별 인구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9B34C-103F-4321-B6F7-D88DF5A829B2}"/>
              </a:ext>
            </a:extLst>
          </p:cNvPr>
          <p:cNvSpPr txBox="1"/>
          <p:nvPr/>
        </p:nvSpPr>
        <p:spPr>
          <a:xfrm>
            <a:off x="2294722" y="162946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C883C4-A0A4-4AF6-8737-798E0C350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152882" y="1628133"/>
            <a:ext cx="218730" cy="2410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81E9B2-0C81-45E6-9D5A-45A5391FD0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886" t="32928" r="30868" b="34956"/>
          <a:stretch/>
        </p:blipFill>
        <p:spPr>
          <a:xfrm>
            <a:off x="5820354" y="636103"/>
            <a:ext cx="5533275" cy="31089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EF62E9-3F79-4611-8D65-C528A8396E47}"/>
              </a:ext>
            </a:extLst>
          </p:cNvPr>
          <p:cNvSpPr/>
          <p:nvPr/>
        </p:nvSpPr>
        <p:spPr>
          <a:xfrm>
            <a:off x="6299837" y="1188432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8CC4C7C1-5CD2-4438-A452-0CF54845E48B}"/>
              </a:ext>
            </a:extLst>
          </p:cNvPr>
          <p:cNvSpPr/>
          <p:nvPr/>
        </p:nvSpPr>
        <p:spPr>
          <a:xfrm>
            <a:off x="5995346" y="110876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87A842-2C55-4CB4-A87B-CF6CEFB51788}"/>
              </a:ext>
            </a:extLst>
          </p:cNvPr>
          <p:cNvSpPr txBox="1"/>
          <p:nvPr/>
        </p:nvSpPr>
        <p:spPr>
          <a:xfrm>
            <a:off x="7130440" y="118551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B4FB8E-2B22-4AB5-BAB2-11F996E81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988600" y="1184186"/>
            <a:ext cx="218730" cy="2410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4423AB-7080-482D-A7AB-50B7DD4F729C}"/>
              </a:ext>
            </a:extLst>
          </p:cNvPr>
          <p:cNvSpPr/>
          <p:nvPr/>
        </p:nvSpPr>
        <p:spPr>
          <a:xfrm>
            <a:off x="6291885" y="1530338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E614F710-191C-4D1D-BC79-C8B4C741D120}"/>
              </a:ext>
            </a:extLst>
          </p:cNvPr>
          <p:cNvSpPr/>
          <p:nvPr/>
        </p:nvSpPr>
        <p:spPr>
          <a:xfrm>
            <a:off x="6003297" y="14824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271082-E734-45A7-8D34-9F8D4C5D8C1E}"/>
              </a:ext>
            </a:extLst>
          </p:cNvPr>
          <p:cNvSpPr txBox="1"/>
          <p:nvPr/>
        </p:nvSpPr>
        <p:spPr>
          <a:xfrm>
            <a:off x="7122488" y="152742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438FC9-83B5-4D99-B4C3-44E3C955D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980648" y="1526092"/>
            <a:ext cx="218730" cy="24108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9A1A2A-20F1-4828-893B-A3A03A538A0C}"/>
              </a:ext>
            </a:extLst>
          </p:cNvPr>
          <p:cNvSpPr/>
          <p:nvPr/>
        </p:nvSpPr>
        <p:spPr>
          <a:xfrm>
            <a:off x="6506570" y="1856341"/>
            <a:ext cx="1476540" cy="210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788FD41E-6127-40BE-83BE-DFE0BA280E32}"/>
              </a:ext>
            </a:extLst>
          </p:cNvPr>
          <p:cNvSpPr/>
          <p:nvPr/>
        </p:nvSpPr>
        <p:spPr>
          <a:xfrm>
            <a:off x="6194128" y="180847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6A3C4B-C6F7-496B-A37E-139469D5FD4D}"/>
              </a:ext>
            </a:extLst>
          </p:cNvPr>
          <p:cNvSpPr txBox="1"/>
          <p:nvPr/>
        </p:nvSpPr>
        <p:spPr>
          <a:xfrm>
            <a:off x="8092545" y="184547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93D7201-880C-42A0-8126-58C1AA21C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950705" y="1844144"/>
            <a:ext cx="218730" cy="24108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969269-3B32-4E9F-A251-E0A5174EA9A4}"/>
              </a:ext>
            </a:extLst>
          </p:cNvPr>
          <p:cNvSpPr/>
          <p:nvPr/>
        </p:nvSpPr>
        <p:spPr>
          <a:xfrm>
            <a:off x="6633791" y="2162756"/>
            <a:ext cx="2064936" cy="294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F0D9E781-0BF2-4CA2-8241-4E42782FE234}"/>
              </a:ext>
            </a:extLst>
          </p:cNvPr>
          <p:cNvSpPr/>
          <p:nvPr/>
        </p:nvSpPr>
        <p:spPr>
          <a:xfrm>
            <a:off x="6329300" y="220604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9D3763-F2B8-4369-9761-0B130EF02E83}"/>
              </a:ext>
            </a:extLst>
          </p:cNvPr>
          <p:cNvSpPr txBox="1"/>
          <p:nvPr/>
        </p:nvSpPr>
        <p:spPr>
          <a:xfrm>
            <a:off x="8800214" y="243387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9A47096-108F-4A0D-80E5-3498364E5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8658374" y="2432540"/>
            <a:ext cx="218730" cy="24108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46E575E-86CF-4A9E-88A2-586275011998}"/>
              </a:ext>
            </a:extLst>
          </p:cNvPr>
          <p:cNvSpPr/>
          <p:nvPr/>
        </p:nvSpPr>
        <p:spPr>
          <a:xfrm>
            <a:off x="6705351" y="2536467"/>
            <a:ext cx="832485" cy="209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2F1B3358-447E-4B48-8059-9DA69D81EBEF}"/>
              </a:ext>
            </a:extLst>
          </p:cNvPr>
          <p:cNvSpPr/>
          <p:nvPr/>
        </p:nvSpPr>
        <p:spPr>
          <a:xfrm>
            <a:off x="6408812" y="253204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C93E4D-25DF-47B7-A0B5-FC2797E1333F}"/>
              </a:ext>
            </a:extLst>
          </p:cNvPr>
          <p:cNvSpPr txBox="1"/>
          <p:nvPr/>
        </p:nvSpPr>
        <p:spPr>
          <a:xfrm>
            <a:off x="7623419" y="272011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8337FAB-29DE-4627-9054-DE745186D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7481579" y="2718788"/>
            <a:ext cx="218730" cy="24108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18F1161-918F-4BBF-A2C0-5DFB499A8076}"/>
              </a:ext>
            </a:extLst>
          </p:cNvPr>
          <p:cNvSpPr/>
          <p:nvPr/>
        </p:nvSpPr>
        <p:spPr>
          <a:xfrm>
            <a:off x="6912085" y="3180522"/>
            <a:ext cx="4434425" cy="278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2A591F44-6A3D-4173-B2C5-ED814112856C}"/>
              </a:ext>
            </a:extLst>
          </p:cNvPr>
          <p:cNvSpPr/>
          <p:nvPr/>
        </p:nvSpPr>
        <p:spPr>
          <a:xfrm>
            <a:off x="6599644" y="317610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59A8E4-87CF-4B0D-BB92-5D66DD45E427}"/>
              </a:ext>
            </a:extLst>
          </p:cNvPr>
          <p:cNvSpPr txBox="1"/>
          <p:nvPr/>
        </p:nvSpPr>
        <p:spPr>
          <a:xfrm>
            <a:off x="11440046" y="344368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86B10BF-747C-42C6-B93B-90C4537E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1298206" y="3442356"/>
            <a:ext cx="218730" cy="241082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3D1A9C5F-5EED-4DBA-8B9C-7C1C78B175FB}"/>
              </a:ext>
            </a:extLst>
          </p:cNvPr>
          <p:cNvSpPr/>
          <p:nvPr/>
        </p:nvSpPr>
        <p:spPr>
          <a:xfrm rot="16200000">
            <a:off x="5210528" y="258596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211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D36DCC-D2E5-4F96-B44F-4CFF967FE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84" t="14840" b="70087"/>
          <a:stretch/>
        </p:blipFill>
        <p:spPr>
          <a:xfrm>
            <a:off x="254442" y="683812"/>
            <a:ext cx="4010362" cy="1645921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2616795D-C47F-4E60-8722-64872EB3B11A}"/>
              </a:ext>
            </a:extLst>
          </p:cNvPr>
          <p:cNvSpPr/>
          <p:nvPr/>
        </p:nvSpPr>
        <p:spPr>
          <a:xfrm>
            <a:off x="3261114" y="1274571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441BE776-C8B4-4A31-834E-9E5758815329}"/>
              </a:ext>
            </a:extLst>
          </p:cNvPr>
          <p:cNvSpPr/>
          <p:nvPr/>
        </p:nvSpPr>
        <p:spPr>
          <a:xfrm>
            <a:off x="3028185" y="106767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0C6F36-6535-4881-8AA0-8BEA62F77373}"/>
              </a:ext>
            </a:extLst>
          </p:cNvPr>
          <p:cNvSpPr txBox="1"/>
          <p:nvPr/>
        </p:nvSpPr>
        <p:spPr>
          <a:xfrm>
            <a:off x="4067863" y="141477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D473FA1D-BD80-4705-8987-0FFDC8143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926023" y="1413448"/>
            <a:ext cx="218730" cy="2410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76FE61-1282-47ED-AA72-1461AD3829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029" t="17623" r="2289" b="47710"/>
          <a:stretch/>
        </p:blipFill>
        <p:spPr>
          <a:xfrm>
            <a:off x="5049077" y="572492"/>
            <a:ext cx="2528515" cy="383769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398F9B-DE29-42BE-BC09-B466A5DED99A}"/>
              </a:ext>
            </a:extLst>
          </p:cNvPr>
          <p:cNvSpPr/>
          <p:nvPr/>
        </p:nvSpPr>
        <p:spPr>
          <a:xfrm>
            <a:off x="5264841" y="2125360"/>
            <a:ext cx="968981" cy="1293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6032B03A-3076-41CF-A827-153CF8C1A5D5}"/>
              </a:ext>
            </a:extLst>
          </p:cNvPr>
          <p:cNvSpPr/>
          <p:nvPr/>
        </p:nvSpPr>
        <p:spPr>
          <a:xfrm>
            <a:off x="4993482" y="198340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204A0B-9510-4BE7-9D60-299A0D9640C3}"/>
              </a:ext>
            </a:extLst>
          </p:cNvPr>
          <p:cNvSpPr txBox="1"/>
          <p:nvPr/>
        </p:nvSpPr>
        <p:spPr>
          <a:xfrm>
            <a:off x="6326033" y="3386702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6F65C4D3-F7A5-4D1A-806E-BA31B179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184193" y="3385371"/>
            <a:ext cx="218730" cy="24108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304724" y="343962"/>
            <a:ext cx="454458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조회설정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총인구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제외하고 나머지를 클릭하여 체크해제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AEFC39-0224-4D46-B38E-E6751A1281CD}"/>
              </a:ext>
            </a:extLst>
          </p:cNvPr>
          <p:cNvSpPr/>
          <p:nvPr/>
        </p:nvSpPr>
        <p:spPr>
          <a:xfrm>
            <a:off x="5089914" y="3898502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B2C29823-4982-4B08-B3A2-0C8DAF33D426}"/>
              </a:ext>
            </a:extLst>
          </p:cNvPr>
          <p:cNvSpPr/>
          <p:nvPr/>
        </p:nvSpPr>
        <p:spPr>
          <a:xfrm>
            <a:off x="4856985" y="369161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D1122C-0629-40DE-A1A6-CAA5D1983CED}"/>
              </a:ext>
            </a:extLst>
          </p:cNvPr>
          <p:cNvSpPr txBox="1"/>
          <p:nvPr/>
        </p:nvSpPr>
        <p:spPr>
          <a:xfrm>
            <a:off x="5896663" y="403871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93151A7-014B-45F7-9346-C08619E26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754823" y="4037379"/>
            <a:ext cx="218730" cy="241082"/>
          </a:xfrm>
          <a:prstGeom prst="rect">
            <a:avLst/>
          </a:prstGeom>
        </p:spPr>
      </p:pic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13FE542A-C13D-4061-8753-195847F50ECC}"/>
              </a:ext>
            </a:extLst>
          </p:cNvPr>
          <p:cNvSpPr/>
          <p:nvPr/>
        </p:nvSpPr>
        <p:spPr>
          <a:xfrm rot="16200000">
            <a:off x="4479008" y="197371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C0DEAE-8310-4186-A073-8C7FAE421C41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028057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721E6B-149C-4169-8350-B8950196D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70" t="17160" r="2050" b="30551"/>
          <a:stretch/>
        </p:blipFill>
        <p:spPr>
          <a:xfrm>
            <a:off x="286246" y="747422"/>
            <a:ext cx="2218415" cy="495299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090039" y="590452"/>
            <a:ext cx="4544583" cy="33239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해제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펼치기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13. 14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15~19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70~74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세의 하위항목들만 전체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75~79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세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95~99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항목들만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16. 100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이상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0C4E4C-CB4B-4F3A-8359-5EC4D7969C66}"/>
              </a:ext>
            </a:extLst>
          </p:cNvPr>
          <p:cNvSpPr/>
          <p:nvPr/>
        </p:nvSpPr>
        <p:spPr>
          <a:xfrm>
            <a:off x="1861684" y="2570635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A59C4EF2-8049-4D53-BECA-DA8E78091D7F}"/>
              </a:ext>
            </a:extLst>
          </p:cNvPr>
          <p:cNvSpPr/>
          <p:nvPr/>
        </p:nvSpPr>
        <p:spPr>
          <a:xfrm>
            <a:off x="1604901" y="245120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B048DB-4B66-46ED-A53F-D41A4885F072}"/>
              </a:ext>
            </a:extLst>
          </p:cNvPr>
          <p:cNvSpPr txBox="1"/>
          <p:nvPr/>
        </p:nvSpPr>
        <p:spPr>
          <a:xfrm>
            <a:off x="2692286" y="2543866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EDAB8C6-AF49-4D3F-ABC9-92F15531E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550446" y="2542535"/>
            <a:ext cx="218730" cy="24108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D411CE-6665-4539-8150-1293ABC2AA73}"/>
              </a:ext>
            </a:extLst>
          </p:cNvPr>
          <p:cNvSpPr/>
          <p:nvPr/>
        </p:nvSpPr>
        <p:spPr>
          <a:xfrm>
            <a:off x="1877587" y="2793272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A6774EB1-150E-4EC8-965F-4D11C1F6DE15}"/>
              </a:ext>
            </a:extLst>
          </p:cNvPr>
          <p:cNvSpPr/>
          <p:nvPr/>
        </p:nvSpPr>
        <p:spPr>
          <a:xfrm>
            <a:off x="1596950" y="273745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D3866D-1233-47DF-8581-04D524E80E00}"/>
              </a:ext>
            </a:extLst>
          </p:cNvPr>
          <p:cNvSpPr txBox="1"/>
          <p:nvPr/>
        </p:nvSpPr>
        <p:spPr>
          <a:xfrm>
            <a:off x="2708189" y="276650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6973D91-7B56-4DF5-A272-72F775641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566349" y="2765172"/>
            <a:ext cx="218730" cy="2410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A4DFB4-1A7A-4D07-8132-C1F35E45DB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48" t="17507" r="2210" b="30899"/>
          <a:stretch/>
        </p:blipFill>
        <p:spPr>
          <a:xfrm>
            <a:off x="3164618" y="739471"/>
            <a:ext cx="2226365" cy="497855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D2CBBF-DFDC-4FB6-8B46-6B5EDB8DC8B5}"/>
              </a:ext>
            </a:extLst>
          </p:cNvPr>
          <p:cNvSpPr/>
          <p:nvPr/>
        </p:nvSpPr>
        <p:spPr>
          <a:xfrm>
            <a:off x="3388334" y="3946211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B3C3DF4E-1ED9-4D8C-AF6B-03B4A58A9351}"/>
              </a:ext>
            </a:extLst>
          </p:cNvPr>
          <p:cNvSpPr/>
          <p:nvPr/>
        </p:nvSpPr>
        <p:spPr>
          <a:xfrm>
            <a:off x="3131551" y="382678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EACD12-2E09-426F-BF7E-A90393C9C858}"/>
              </a:ext>
            </a:extLst>
          </p:cNvPr>
          <p:cNvSpPr txBox="1"/>
          <p:nvPr/>
        </p:nvSpPr>
        <p:spPr>
          <a:xfrm>
            <a:off x="4218936" y="3919442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BB67802-DAF4-4C9C-963C-4734DE3B0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4077096" y="3918111"/>
            <a:ext cx="218730" cy="2410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4371DF-4959-4887-975B-DBD92C52E486}"/>
              </a:ext>
            </a:extLst>
          </p:cNvPr>
          <p:cNvSpPr/>
          <p:nvPr/>
        </p:nvSpPr>
        <p:spPr>
          <a:xfrm>
            <a:off x="3364480" y="4232458"/>
            <a:ext cx="720670" cy="7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008091AB-2C34-4E3F-994D-B7F6FE422E40}"/>
              </a:ext>
            </a:extLst>
          </p:cNvPr>
          <p:cNvSpPr/>
          <p:nvPr/>
        </p:nvSpPr>
        <p:spPr>
          <a:xfrm>
            <a:off x="3107697" y="411303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35CEF7-2AEC-4AF2-9684-94A705416389}"/>
              </a:ext>
            </a:extLst>
          </p:cNvPr>
          <p:cNvSpPr txBox="1"/>
          <p:nvPr/>
        </p:nvSpPr>
        <p:spPr>
          <a:xfrm>
            <a:off x="4187131" y="498491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FCD161A-E13C-438B-8FDB-A8F8780CD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4045291" y="4983586"/>
            <a:ext cx="218730" cy="2410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135AC9-E3C5-4903-A14F-A4CA3B1D2C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028" t="17391" r="2210" b="30899"/>
          <a:stretch/>
        </p:blipFill>
        <p:spPr>
          <a:xfrm>
            <a:off x="5852160" y="747423"/>
            <a:ext cx="2218414" cy="4997033"/>
          </a:xfrm>
          <a:prstGeom prst="rect">
            <a:avLst/>
          </a:prstGeom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19B5D158-2128-4466-83E5-184BC35B8AFF}"/>
              </a:ext>
            </a:extLst>
          </p:cNvPr>
          <p:cNvSpPr/>
          <p:nvPr/>
        </p:nvSpPr>
        <p:spPr>
          <a:xfrm rot="16200000">
            <a:off x="2737672" y="321411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ACCD1438-C0DF-48D2-886B-7C9E2E9D856A}"/>
              </a:ext>
            </a:extLst>
          </p:cNvPr>
          <p:cNvSpPr/>
          <p:nvPr/>
        </p:nvSpPr>
        <p:spPr>
          <a:xfrm rot="16200000">
            <a:off x="5457018" y="313460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E97F49-AFEF-432A-9DCD-0C8DE6969C83}"/>
              </a:ext>
            </a:extLst>
          </p:cNvPr>
          <p:cNvSpPr/>
          <p:nvPr/>
        </p:nvSpPr>
        <p:spPr>
          <a:xfrm>
            <a:off x="6020216" y="3389620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C5C1E952-8BF8-4E70-847F-FEA5E944FA78}"/>
              </a:ext>
            </a:extLst>
          </p:cNvPr>
          <p:cNvSpPr/>
          <p:nvPr/>
        </p:nvSpPr>
        <p:spPr>
          <a:xfrm>
            <a:off x="5763433" y="327019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277FCD-8012-4549-BAFD-EFCF5AF8680B}"/>
              </a:ext>
            </a:extLst>
          </p:cNvPr>
          <p:cNvSpPr txBox="1"/>
          <p:nvPr/>
        </p:nvSpPr>
        <p:spPr>
          <a:xfrm>
            <a:off x="6850818" y="336285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1F7D1AE-10ED-4312-9FF3-FE1D3339B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708978" y="3361520"/>
            <a:ext cx="218730" cy="24108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26991CF-4339-489C-B3DE-EF5672FA47CE}"/>
              </a:ext>
            </a:extLst>
          </p:cNvPr>
          <p:cNvSpPr/>
          <p:nvPr/>
        </p:nvSpPr>
        <p:spPr>
          <a:xfrm>
            <a:off x="5987332" y="4285752"/>
            <a:ext cx="785359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154FFBED-EB9A-4029-BE84-A1CC0D9B2187}"/>
              </a:ext>
            </a:extLst>
          </p:cNvPr>
          <p:cNvSpPr/>
          <p:nvPr/>
        </p:nvSpPr>
        <p:spPr>
          <a:xfrm>
            <a:off x="5795238" y="4049419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0B7BF1-2DA9-4CE0-9F60-FFD39DBF0850}"/>
              </a:ext>
            </a:extLst>
          </p:cNvPr>
          <p:cNvSpPr txBox="1"/>
          <p:nvPr/>
        </p:nvSpPr>
        <p:spPr>
          <a:xfrm>
            <a:off x="6874672" y="447603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5B08160-CEB8-4D17-A71C-31014EAFB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732832" y="4474702"/>
            <a:ext cx="218730" cy="241082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495286-B445-4984-9410-2B21177B0EBD}"/>
              </a:ext>
            </a:extLst>
          </p:cNvPr>
          <p:cNvSpPr/>
          <p:nvPr/>
        </p:nvSpPr>
        <p:spPr>
          <a:xfrm>
            <a:off x="5836257" y="5510253"/>
            <a:ext cx="785359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0CC1FE95-A823-40AF-B0DF-532872A8158A}"/>
              </a:ext>
            </a:extLst>
          </p:cNvPr>
          <p:cNvSpPr/>
          <p:nvPr/>
        </p:nvSpPr>
        <p:spPr>
          <a:xfrm>
            <a:off x="5644163" y="527392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33B909-3C04-404F-ADC8-8C419AC082D2}"/>
              </a:ext>
            </a:extLst>
          </p:cNvPr>
          <p:cNvSpPr txBox="1"/>
          <p:nvPr/>
        </p:nvSpPr>
        <p:spPr>
          <a:xfrm>
            <a:off x="6723597" y="570053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26356C0-B89A-4FD4-8F05-071FE34B1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6581757" y="5699203"/>
            <a:ext cx="218730" cy="24108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C3870D-AA3A-498D-B377-4F347507A102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097590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090039" y="590452"/>
            <a:ext cx="4544583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시작지점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앞쪽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19. 2015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 2015 ~ 2022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 확인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2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설정 방법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63AD04-D5AA-4555-B892-1588DF4F1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18" t="16580" r="22130" b="35189"/>
          <a:stretch/>
        </p:blipFill>
        <p:spPr>
          <a:xfrm>
            <a:off x="246489" y="588396"/>
            <a:ext cx="2217421" cy="47548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5EEBCF-60BF-4BF0-8D71-36FF1AC17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92" y="3341178"/>
            <a:ext cx="1143160" cy="1543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EF1290-3E60-4251-8ACE-C6F7C7723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869" t="17160" r="2210" b="33334"/>
          <a:stretch/>
        </p:blipFill>
        <p:spPr>
          <a:xfrm>
            <a:off x="3220278" y="532736"/>
            <a:ext cx="2274073" cy="485514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DAFCB04-69D0-4C05-AFC0-310AFA04440E}"/>
              </a:ext>
            </a:extLst>
          </p:cNvPr>
          <p:cNvSpPr/>
          <p:nvPr/>
        </p:nvSpPr>
        <p:spPr>
          <a:xfrm>
            <a:off x="278295" y="2480806"/>
            <a:ext cx="866693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7ADCA5D5-BC9A-4292-B507-A6214FF7D816}"/>
              </a:ext>
            </a:extLst>
          </p:cNvPr>
          <p:cNvSpPr/>
          <p:nvPr/>
        </p:nvSpPr>
        <p:spPr>
          <a:xfrm>
            <a:off x="86201" y="22444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155D62-AAFA-4853-AF51-C6144035B970}"/>
              </a:ext>
            </a:extLst>
          </p:cNvPr>
          <p:cNvSpPr txBox="1"/>
          <p:nvPr/>
        </p:nvSpPr>
        <p:spPr>
          <a:xfrm>
            <a:off x="1261051" y="247230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ADFC8C18-EECC-4EB9-8F06-0F35A5DDF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119211" y="2470974"/>
            <a:ext cx="218730" cy="241082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DDFF45-03EF-41AE-A092-3A25BB575F72}"/>
              </a:ext>
            </a:extLst>
          </p:cNvPr>
          <p:cNvSpPr/>
          <p:nvPr/>
        </p:nvSpPr>
        <p:spPr>
          <a:xfrm>
            <a:off x="1025718" y="4675366"/>
            <a:ext cx="866693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A528C931-6CF7-4C5E-934F-C158373A40A2}"/>
              </a:ext>
            </a:extLst>
          </p:cNvPr>
          <p:cNvSpPr/>
          <p:nvPr/>
        </p:nvSpPr>
        <p:spPr>
          <a:xfrm>
            <a:off x="833624" y="443903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4B657B-D74B-4D8F-88BF-D1E31945E718}"/>
              </a:ext>
            </a:extLst>
          </p:cNvPr>
          <p:cNvSpPr txBox="1"/>
          <p:nvPr/>
        </p:nvSpPr>
        <p:spPr>
          <a:xfrm>
            <a:off x="2000522" y="488155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C70780E-171B-43A8-97A8-5E1F8333F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858682" y="4880219"/>
            <a:ext cx="218730" cy="241082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510D44-6929-4F3F-B127-5F669CCFEF91}"/>
              </a:ext>
            </a:extLst>
          </p:cNvPr>
          <p:cNvSpPr/>
          <p:nvPr/>
        </p:nvSpPr>
        <p:spPr>
          <a:xfrm>
            <a:off x="4826441" y="850789"/>
            <a:ext cx="866693" cy="206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F617181E-493F-42AE-B487-A3DA57A12BE2}"/>
              </a:ext>
            </a:extLst>
          </p:cNvPr>
          <p:cNvSpPr/>
          <p:nvPr/>
        </p:nvSpPr>
        <p:spPr>
          <a:xfrm>
            <a:off x="4634347" y="614456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BD18FF-453E-4E1B-A7F5-12621A9845EC}"/>
              </a:ext>
            </a:extLst>
          </p:cNvPr>
          <p:cNvSpPr txBox="1"/>
          <p:nvPr/>
        </p:nvSpPr>
        <p:spPr>
          <a:xfrm>
            <a:off x="5801245" y="105697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C417EF9-FAF3-4F4F-B15E-023F688E2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5659405" y="1055642"/>
            <a:ext cx="218730" cy="24108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1A315CC3-5758-4072-8500-BDFDD2AC5B88}"/>
              </a:ext>
            </a:extLst>
          </p:cNvPr>
          <p:cNvSpPr/>
          <p:nvPr/>
        </p:nvSpPr>
        <p:spPr>
          <a:xfrm>
            <a:off x="3229554" y="2442375"/>
            <a:ext cx="1930843" cy="1755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BF631B96-08C7-4B12-A93C-944FE5F7312F}"/>
              </a:ext>
            </a:extLst>
          </p:cNvPr>
          <p:cNvSpPr/>
          <p:nvPr/>
        </p:nvSpPr>
        <p:spPr>
          <a:xfrm>
            <a:off x="3013606" y="222194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30408430-63E8-48C9-AAF8-E5F258E9BBAB}"/>
              </a:ext>
            </a:extLst>
          </p:cNvPr>
          <p:cNvSpPr/>
          <p:nvPr/>
        </p:nvSpPr>
        <p:spPr>
          <a:xfrm rot="16200000">
            <a:off x="2737672" y="321411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765EA4-E095-4E79-9D85-2F0A78848461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인구 및 범죄자 인구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26500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06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절도수법 데이터 수집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8090039" y="590452"/>
            <a:ext cx="4544583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경찰청범죄통계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상황 관련 특성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범행수법 및 도구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절도수법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01359A-4E8E-44BA-BDC5-38CF63BC6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51"/>
          <a:stretch/>
        </p:blipFill>
        <p:spPr>
          <a:xfrm>
            <a:off x="326530" y="898497"/>
            <a:ext cx="6402399" cy="421419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9E0CD3-0899-4719-87CC-4329EA82EAB8}"/>
              </a:ext>
            </a:extLst>
          </p:cNvPr>
          <p:cNvSpPr/>
          <p:nvPr/>
        </p:nvSpPr>
        <p:spPr>
          <a:xfrm>
            <a:off x="527190" y="957844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8CA587CF-BDD6-46FE-AE42-20791303086E}"/>
              </a:ext>
            </a:extLst>
          </p:cNvPr>
          <p:cNvSpPr/>
          <p:nvPr/>
        </p:nvSpPr>
        <p:spPr>
          <a:xfrm>
            <a:off x="222699" y="8781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31CF23-0BB5-4B75-AAC5-DE4B912D61CD}"/>
              </a:ext>
            </a:extLst>
          </p:cNvPr>
          <p:cNvSpPr txBox="1"/>
          <p:nvPr/>
        </p:nvSpPr>
        <p:spPr>
          <a:xfrm>
            <a:off x="1628138" y="95492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EC6EC26D-F0EB-49AC-8668-70625CA84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486298" y="953598"/>
            <a:ext cx="218730" cy="241082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215B20B2-58E9-4E61-B72D-2D825BAC87F3}"/>
              </a:ext>
            </a:extLst>
          </p:cNvPr>
          <p:cNvSpPr/>
          <p:nvPr/>
        </p:nvSpPr>
        <p:spPr>
          <a:xfrm>
            <a:off x="710069" y="1570094"/>
            <a:ext cx="721166" cy="210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760855BA-532F-4909-B7B0-CDE0E8277A04}"/>
              </a:ext>
            </a:extLst>
          </p:cNvPr>
          <p:cNvSpPr/>
          <p:nvPr/>
        </p:nvSpPr>
        <p:spPr>
          <a:xfrm>
            <a:off x="373774" y="157788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E692CD-1606-4F81-AE63-702CC98C8228}"/>
              </a:ext>
            </a:extLst>
          </p:cNvPr>
          <p:cNvSpPr txBox="1"/>
          <p:nvPr/>
        </p:nvSpPr>
        <p:spPr>
          <a:xfrm>
            <a:off x="1572475" y="155922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53691002-51F7-4CEC-857B-42EB3D4CF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398830" y="1581750"/>
            <a:ext cx="218730" cy="241082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B5BA51BF-B743-426C-B592-102A597DA635}"/>
              </a:ext>
            </a:extLst>
          </p:cNvPr>
          <p:cNvSpPr/>
          <p:nvPr/>
        </p:nvSpPr>
        <p:spPr>
          <a:xfrm>
            <a:off x="765729" y="2091194"/>
            <a:ext cx="1381123" cy="294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FA41496E-526B-4959-A2EE-1375EE36AC6D}"/>
              </a:ext>
            </a:extLst>
          </p:cNvPr>
          <p:cNvSpPr/>
          <p:nvPr/>
        </p:nvSpPr>
        <p:spPr>
          <a:xfrm>
            <a:off x="469189" y="212652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D0B51A-DBDC-4524-9F19-E99819EFA03E}"/>
              </a:ext>
            </a:extLst>
          </p:cNvPr>
          <p:cNvSpPr txBox="1"/>
          <p:nvPr/>
        </p:nvSpPr>
        <p:spPr>
          <a:xfrm>
            <a:off x="2248339" y="210786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8514C9C9-5691-4184-AEF0-C9CAE25FC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098550" y="2082682"/>
            <a:ext cx="218730" cy="241082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83B523E-E9D8-4127-B341-F15E90ADF6F7}"/>
              </a:ext>
            </a:extLst>
          </p:cNvPr>
          <p:cNvSpPr/>
          <p:nvPr/>
        </p:nvSpPr>
        <p:spPr>
          <a:xfrm>
            <a:off x="1004266" y="3538331"/>
            <a:ext cx="1826398" cy="209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51739ED1-BD1F-4464-9B2B-7C3FFC3D5772}"/>
              </a:ext>
            </a:extLst>
          </p:cNvPr>
          <p:cNvSpPr/>
          <p:nvPr/>
        </p:nvSpPr>
        <p:spPr>
          <a:xfrm>
            <a:off x="644056" y="27069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4EB4F4-CB2E-4A8D-BB76-8E7F42ED75CC}"/>
              </a:ext>
            </a:extLst>
          </p:cNvPr>
          <p:cNvSpPr txBox="1"/>
          <p:nvPr/>
        </p:nvSpPr>
        <p:spPr>
          <a:xfrm>
            <a:off x="2065457" y="269626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82452BE6-1014-4BA7-A021-A0EBFB54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923617" y="2694933"/>
            <a:ext cx="218730" cy="241082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DCE5C0E5-F680-403D-86B0-86799F352DC0}"/>
              </a:ext>
            </a:extLst>
          </p:cNvPr>
          <p:cNvSpPr/>
          <p:nvPr/>
        </p:nvSpPr>
        <p:spPr>
          <a:xfrm>
            <a:off x="924753" y="2719346"/>
            <a:ext cx="1015365" cy="278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순서도: 연결자 78">
            <a:extLst>
              <a:ext uri="{FF2B5EF4-FFF2-40B4-BE49-F238E27FC236}">
                <a16:creationId xmlns:a16="http://schemas.microsoft.com/office/drawing/2014/main" id="{180D14C8-BCC7-485C-B407-083C95123CC7}"/>
              </a:ext>
            </a:extLst>
          </p:cNvPr>
          <p:cNvSpPr/>
          <p:nvPr/>
        </p:nvSpPr>
        <p:spPr>
          <a:xfrm>
            <a:off x="747484" y="351005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5F819E-E25B-4799-B0F1-0C7B88210F5D}"/>
              </a:ext>
            </a:extLst>
          </p:cNvPr>
          <p:cNvSpPr txBox="1"/>
          <p:nvPr/>
        </p:nvSpPr>
        <p:spPr>
          <a:xfrm>
            <a:off x="2940102" y="352320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83ACF8E-CA67-4660-88F0-8E9B7A1B1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798262" y="3521869"/>
            <a:ext cx="218730" cy="2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4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9D3D2EF9-D1ED-41E7-8CB6-3CFBAB52139B}"/>
              </a:ext>
            </a:extLst>
          </p:cNvPr>
          <p:cNvSpPr txBox="1"/>
          <p:nvPr/>
        </p:nvSpPr>
        <p:spPr>
          <a:xfrm>
            <a:off x="210297" y="4351418"/>
            <a:ext cx="4544583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조회설정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9, 10.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시점 설정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3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CA9CE33-55B4-4D4B-932D-80A7A82B7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96" b="57581"/>
          <a:stretch/>
        </p:blipFill>
        <p:spPr>
          <a:xfrm>
            <a:off x="246490" y="682193"/>
            <a:ext cx="2266121" cy="294426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D7E07C5-8AAF-4DFD-A243-82ABB0814C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1" t="3942" r="2954" b="61392"/>
          <a:stretch/>
        </p:blipFill>
        <p:spPr>
          <a:xfrm>
            <a:off x="2854519" y="675862"/>
            <a:ext cx="2385391" cy="23774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80B830A-1914-4C7B-A2B3-278E5E8F83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54" b="34692"/>
          <a:stretch/>
        </p:blipFill>
        <p:spPr>
          <a:xfrm>
            <a:off x="8285259" y="612147"/>
            <a:ext cx="2319828" cy="33555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593BA84-28A6-43C6-B092-60D6B93399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71" t="5681" r="1767" b="7710"/>
          <a:stretch/>
        </p:blipFill>
        <p:spPr>
          <a:xfrm>
            <a:off x="5685183" y="675860"/>
            <a:ext cx="2191688" cy="4436829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8E5777CD-4453-4A3D-89BC-42213291350B}"/>
              </a:ext>
            </a:extLst>
          </p:cNvPr>
          <p:cNvSpPr/>
          <p:nvPr/>
        </p:nvSpPr>
        <p:spPr>
          <a:xfrm rot="16200000">
            <a:off x="2499133" y="218044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0B1DEB46-34F5-4ABD-BE45-2920FCC3BDB0}"/>
              </a:ext>
            </a:extLst>
          </p:cNvPr>
          <p:cNvSpPr/>
          <p:nvPr/>
        </p:nvSpPr>
        <p:spPr>
          <a:xfrm rot="16200000">
            <a:off x="5282090" y="220430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820D816-3B24-40CD-AEE1-248D6742BD0B}"/>
              </a:ext>
            </a:extLst>
          </p:cNvPr>
          <p:cNvSpPr/>
          <p:nvPr/>
        </p:nvSpPr>
        <p:spPr>
          <a:xfrm rot="16200000">
            <a:off x="7898070" y="208503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AA8D02-3CAE-418E-9589-E9C4742390F7}"/>
              </a:ext>
            </a:extLst>
          </p:cNvPr>
          <p:cNvSpPr/>
          <p:nvPr/>
        </p:nvSpPr>
        <p:spPr>
          <a:xfrm>
            <a:off x="1527730" y="222077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5DF9635A-A9E8-4BAF-A023-019FC0FA6B77}"/>
              </a:ext>
            </a:extLst>
          </p:cNvPr>
          <p:cNvSpPr/>
          <p:nvPr/>
        </p:nvSpPr>
        <p:spPr>
          <a:xfrm>
            <a:off x="1294801" y="201388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EACC85-ADC7-45A3-8A35-DC959E1A2A18}"/>
              </a:ext>
            </a:extLst>
          </p:cNvPr>
          <p:cNvSpPr txBox="1"/>
          <p:nvPr/>
        </p:nvSpPr>
        <p:spPr>
          <a:xfrm>
            <a:off x="2334479" y="236098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A19DF51-82AE-4E5F-996A-EC2FA50FC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192639" y="2359653"/>
            <a:ext cx="218730" cy="24108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8C6F29-23B1-49C0-BB54-4C7677EE2AA9}"/>
              </a:ext>
            </a:extLst>
          </p:cNvPr>
          <p:cNvSpPr/>
          <p:nvPr/>
        </p:nvSpPr>
        <p:spPr>
          <a:xfrm>
            <a:off x="2807890" y="2825076"/>
            <a:ext cx="720670" cy="174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624D6BA1-5E26-4A69-8EE1-F569E7363DDC}"/>
              </a:ext>
            </a:extLst>
          </p:cNvPr>
          <p:cNvSpPr/>
          <p:nvPr/>
        </p:nvSpPr>
        <p:spPr>
          <a:xfrm>
            <a:off x="2574961" y="2618184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844BC-F8EC-44CE-8421-CE1B0E6D6E29}"/>
              </a:ext>
            </a:extLst>
          </p:cNvPr>
          <p:cNvSpPr txBox="1"/>
          <p:nvPr/>
        </p:nvSpPr>
        <p:spPr>
          <a:xfrm>
            <a:off x="3614639" y="296528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E30FABD-E87F-439C-9DB6-0BF2E7572C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472799" y="2963953"/>
            <a:ext cx="218730" cy="24108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227EDE-FF8A-4CB5-B748-E30F95BFE056}"/>
              </a:ext>
            </a:extLst>
          </p:cNvPr>
          <p:cNvSpPr/>
          <p:nvPr/>
        </p:nvSpPr>
        <p:spPr>
          <a:xfrm>
            <a:off x="5718312" y="1774465"/>
            <a:ext cx="1930843" cy="1755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5800A91A-957A-4124-9A99-8A790509541B}"/>
              </a:ext>
            </a:extLst>
          </p:cNvPr>
          <p:cNvSpPr/>
          <p:nvPr/>
        </p:nvSpPr>
        <p:spPr>
          <a:xfrm>
            <a:off x="5502364" y="155403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6F9A9C-D1E7-45F6-BD76-160DA4E3A720}"/>
              </a:ext>
            </a:extLst>
          </p:cNvPr>
          <p:cNvSpPr/>
          <p:nvPr/>
        </p:nvSpPr>
        <p:spPr>
          <a:xfrm>
            <a:off x="8286583" y="2521888"/>
            <a:ext cx="1930843" cy="1382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9B345B3C-E49D-48B5-B052-D7B623800947}"/>
              </a:ext>
            </a:extLst>
          </p:cNvPr>
          <p:cNvSpPr/>
          <p:nvPr/>
        </p:nvSpPr>
        <p:spPr>
          <a:xfrm>
            <a:off x="8070635" y="230145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8FF4557-CCE0-4268-B55B-8864322E651A}"/>
              </a:ext>
            </a:extLst>
          </p:cNvPr>
          <p:cNvSpPr/>
          <p:nvPr/>
        </p:nvSpPr>
        <p:spPr>
          <a:xfrm>
            <a:off x="10003820" y="1163253"/>
            <a:ext cx="720670" cy="228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C7DC4E45-5450-4826-9D49-3D99D2D9018D}"/>
              </a:ext>
            </a:extLst>
          </p:cNvPr>
          <p:cNvSpPr/>
          <p:nvPr/>
        </p:nvSpPr>
        <p:spPr>
          <a:xfrm>
            <a:off x="9770891" y="95636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DECF71-62FD-4747-A2F4-9A36863C4711}"/>
              </a:ext>
            </a:extLst>
          </p:cNvPr>
          <p:cNvSpPr txBox="1"/>
          <p:nvPr/>
        </p:nvSpPr>
        <p:spPr>
          <a:xfrm>
            <a:off x="10826472" y="137502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5B6B008-9000-4218-B390-9ED718826C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0684632" y="1373692"/>
            <a:ext cx="218730" cy="241082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62FC08-D365-48D6-93CF-C03792905C6D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06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절도수법 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4165714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072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07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범죄발생시간 및 장소 데이터 수집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DCF902-7C1B-41E4-8F3E-1FD3B7A4D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75" t="26549" r="40300" b="29292"/>
          <a:stretch/>
        </p:blipFill>
        <p:spPr>
          <a:xfrm>
            <a:off x="228600" y="640080"/>
            <a:ext cx="4297680" cy="42319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442D0AD-959B-4808-B1FD-7DF0C8B0A0AE}"/>
              </a:ext>
            </a:extLst>
          </p:cNvPr>
          <p:cNvSpPr/>
          <p:nvPr/>
        </p:nvSpPr>
        <p:spPr>
          <a:xfrm>
            <a:off x="304491" y="921268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C9185054-B077-45CC-8B7E-EB25ADEF6414}"/>
              </a:ext>
            </a:extLst>
          </p:cNvPr>
          <p:cNvSpPr/>
          <p:nvPr/>
        </p:nvSpPr>
        <p:spPr>
          <a:xfrm>
            <a:off x="0" y="84159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2EFDE-1CC7-4CD4-817F-0F773D834AAB}"/>
              </a:ext>
            </a:extLst>
          </p:cNvPr>
          <p:cNvSpPr txBox="1"/>
          <p:nvPr/>
        </p:nvSpPr>
        <p:spPr>
          <a:xfrm>
            <a:off x="1405439" y="91835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C6AE86-91F6-488A-9A29-DDB88E093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917022"/>
            <a:ext cx="218730" cy="2410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2A49E3-9918-4594-938A-D5DC3336B1D3}"/>
              </a:ext>
            </a:extLst>
          </p:cNvPr>
          <p:cNvSpPr/>
          <p:nvPr/>
        </p:nvSpPr>
        <p:spPr>
          <a:xfrm>
            <a:off x="304491" y="159487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0B94D143-1607-4190-8A12-C14AB79E3733}"/>
              </a:ext>
            </a:extLst>
          </p:cNvPr>
          <p:cNvSpPr/>
          <p:nvPr/>
        </p:nvSpPr>
        <p:spPr>
          <a:xfrm>
            <a:off x="0" y="151520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D052F-5956-4FBB-BAE4-EAEFA666363F}"/>
              </a:ext>
            </a:extLst>
          </p:cNvPr>
          <p:cNvSpPr txBox="1"/>
          <p:nvPr/>
        </p:nvSpPr>
        <p:spPr>
          <a:xfrm>
            <a:off x="1405439" y="159196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2B78C4-CE56-479F-9241-FE5C5F1B8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1590630"/>
            <a:ext cx="218730" cy="2410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1424AC-BD0A-424E-A284-C5DFB19B58E9}"/>
              </a:ext>
            </a:extLst>
          </p:cNvPr>
          <p:cNvSpPr/>
          <p:nvPr/>
        </p:nvSpPr>
        <p:spPr>
          <a:xfrm>
            <a:off x="795218" y="3109732"/>
            <a:ext cx="2194869" cy="209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2B2456E6-1780-45AF-A723-10E8CDDCD71C}"/>
              </a:ext>
            </a:extLst>
          </p:cNvPr>
          <p:cNvSpPr/>
          <p:nvPr/>
        </p:nvSpPr>
        <p:spPr>
          <a:xfrm>
            <a:off x="490728" y="3030061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C39C5E-B86A-4BDC-BB62-0B4C69322160}"/>
              </a:ext>
            </a:extLst>
          </p:cNvPr>
          <p:cNvSpPr txBox="1"/>
          <p:nvPr/>
        </p:nvSpPr>
        <p:spPr>
          <a:xfrm>
            <a:off x="3112319" y="314339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EA5B5A5-4CB7-4E13-9C50-B56AC26D3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970479" y="3142062"/>
            <a:ext cx="218730" cy="24108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98AF45-8B43-4BA7-BA70-BFE78D58B11F}"/>
              </a:ext>
            </a:extLst>
          </p:cNvPr>
          <p:cNvSpPr/>
          <p:nvPr/>
        </p:nvSpPr>
        <p:spPr>
          <a:xfrm>
            <a:off x="776930" y="4188724"/>
            <a:ext cx="2450901" cy="200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9175A00F-8D9A-47D1-A66F-24B35A43FDB5}"/>
              </a:ext>
            </a:extLst>
          </p:cNvPr>
          <p:cNvSpPr/>
          <p:nvPr/>
        </p:nvSpPr>
        <p:spPr>
          <a:xfrm>
            <a:off x="472440" y="410905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5FC70-AD75-47C6-B50B-5C36C32F374D}"/>
              </a:ext>
            </a:extLst>
          </p:cNvPr>
          <p:cNvSpPr txBox="1"/>
          <p:nvPr/>
        </p:nvSpPr>
        <p:spPr>
          <a:xfrm>
            <a:off x="3350063" y="4231529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ED414F-E405-4177-861D-94E1C7E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208223" y="4230198"/>
            <a:ext cx="218730" cy="2410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AD9BDF-0F15-42F7-8277-1E5B1980D482}"/>
              </a:ext>
            </a:extLst>
          </p:cNvPr>
          <p:cNvSpPr/>
          <p:nvPr/>
        </p:nvSpPr>
        <p:spPr>
          <a:xfrm>
            <a:off x="676346" y="1948445"/>
            <a:ext cx="1280469" cy="191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718A5FD7-F4D7-4662-9162-B7ABF72EEF9A}"/>
              </a:ext>
            </a:extLst>
          </p:cNvPr>
          <p:cNvSpPr/>
          <p:nvPr/>
        </p:nvSpPr>
        <p:spPr>
          <a:xfrm>
            <a:off x="371856" y="186877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DC7FE0-A859-4755-B476-863B64056526}"/>
              </a:ext>
            </a:extLst>
          </p:cNvPr>
          <p:cNvSpPr txBox="1"/>
          <p:nvPr/>
        </p:nvSpPr>
        <p:spPr>
          <a:xfrm>
            <a:off x="2088191" y="193638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6A320CB-5BCF-438D-8D07-077B67807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946351" y="1935054"/>
            <a:ext cx="218730" cy="2410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B7DAEE-E62E-45F1-A1EA-726C19D05CD3}"/>
              </a:ext>
            </a:extLst>
          </p:cNvPr>
          <p:cNvSpPr txBox="1"/>
          <p:nvPr/>
        </p:nvSpPr>
        <p:spPr>
          <a:xfrm>
            <a:off x="6992759" y="370996"/>
            <a:ext cx="4544583" cy="48936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5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범죄분석통계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범행특성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범죄발생시간 및 장소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시간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장소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7.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6" action="ppaction://hlinksldjump"/>
              </a:rPr>
              <a:t>시점 설정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이 경우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2017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7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509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BF4333-BCD6-49A5-9B02-D4CF70FC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053737-90CC-442B-80D9-55282A18F646}"/>
              </a:ext>
            </a:extLst>
          </p:cNvPr>
          <p:cNvSpPr/>
          <p:nvPr/>
        </p:nvSpPr>
        <p:spPr>
          <a:xfrm>
            <a:off x="429964" y="178833"/>
            <a:ext cx="2857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과제 수행범위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28B907-9DA5-4DE5-9AEE-982E7F2C934C}"/>
              </a:ext>
            </a:extLst>
          </p:cNvPr>
          <p:cNvCxnSpPr/>
          <p:nvPr/>
        </p:nvCxnSpPr>
        <p:spPr>
          <a:xfrm>
            <a:off x="6096000" y="3876"/>
            <a:ext cx="0" cy="6480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A17B03-41A1-4B3A-96D3-0358D7E11427}"/>
              </a:ext>
            </a:extLst>
          </p:cNvPr>
          <p:cNvSpPr/>
          <p:nvPr/>
        </p:nvSpPr>
        <p:spPr>
          <a:xfrm>
            <a:off x="6946448" y="1700808"/>
            <a:ext cx="4367808" cy="5581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문서 작성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94D0C80-D509-44F7-95B3-AACD10B0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388" y="980728"/>
            <a:ext cx="793928" cy="64940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B172A92-E46A-46A0-AED1-C7B77D681AE0}"/>
              </a:ext>
            </a:extLst>
          </p:cNvPr>
          <p:cNvCxnSpPr>
            <a:cxnSpLocks/>
          </p:cNvCxnSpPr>
          <p:nvPr/>
        </p:nvCxnSpPr>
        <p:spPr>
          <a:xfrm rot="5400000">
            <a:off x="9143495" y="388343"/>
            <a:ext cx="0" cy="6084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149A3EF1-DA76-470E-8021-1C7601BEB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28" y="4413021"/>
            <a:ext cx="551878" cy="6001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5AA543-F042-462F-BFE1-95590CD4B8DA}"/>
              </a:ext>
            </a:extLst>
          </p:cNvPr>
          <p:cNvSpPr/>
          <p:nvPr/>
        </p:nvSpPr>
        <p:spPr>
          <a:xfrm>
            <a:off x="6946448" y="5083849"/>
            <a:ext cx="4367808" cy="5581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+mn-ea"/>
              </a:rPr>
              <a:t>발표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E11328-940D-4493-B070-219C3631A451}"/>
              </a:ext>
            </a:extLst>
          </p:cNvPr>
          <p:cNvSpPr/>
          <p:nvPr/>
        </p:nvSpPr>
        <p:spPr>
          <a:xfrm>
            <a:off x="803963" y="874404"/>
            <a:ext cx="4367808" cy="507831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주제 선정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데이터 수집 및 분석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데이터 시각화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해석 및 토의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 및 통합 테스트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5725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6935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08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범죄 단서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인지 및 검거 데이터 수집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7DAEE-E62E-45F1-A1EA-726C19D05CD3}"/>
              </a:ext>
            </a:extLst>
          </p:cNvPr>
          <p:cNvSpPr txBox="1"/>
          <p:nvPr/>
        </p:nvSpPr>
        <p:spPr>
          <a:xfrm>
            <a:off x="6992759" y="370996"/>
            <a:ext cx="4544583" cy="52734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경찰청범죄통계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검거 및 수사결과 현황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범죄의 수사단서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범죄의 검거단서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발생부터 인지까지의 기간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 발생부터 검거까지의 기간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3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각 연도별로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csv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파일을 다운로드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C491D68-FD80-40A8-9B48-C5E0E0FC3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84" t="33555" r="45276" b="27976"/>
          <a:stretch/>
        </p:blipFill>
        <p:spPr>
          <a:xfrm>
            <a:off x="216976" y="627680"/>
            <a:ext cx="3479370" cy="372709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10B8C6-7803-4A7D-A3B8-CB594802400D}"/>
              </a:ext>
            </a:extLst>
          </p:cNvPr>
          <p:cNvSpPr/>
          <p:nvPr/>
        </p:nvSpPr>
        <p:spPr>
          <a:xfrm>
            <a:off x="304491" y="93676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D487011-0B82-4B6A-99DB-875650CBA8A7}"/>
              </a:ext>
            </a:extLst>
          </p:cNvPr>
          <p:cNvSpPr/>
          <p:nvPr/>
        </p:nvSpPr>
        <p:spPr>
          <a:xfrm>
            <a:off x="0" y="85709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3054F6-DBB3-4E6E-B718-333D3286B8CC}"/>
              </a:ext>
            </a:extLst>
          </p:cNvPr>
          <p:cNvSpPr txBox="1"/>
          <p:nvPr/>
        </p:nvSpPr>
        <p:spPr>
          <a:xfrm>
            <a:off x="1405439" y="93385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B54948C-7E3C-4F80-8158-29E2264D8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932520"/>
            <a:ext cx="218730" cy="24108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2626619-D499-4595-B129-5C5C4213D437}"/>
              </a:ext>
            </a:extLst>
          </p:cNvPr>
          <p:cNvSpPr/>
          <p:nvPr/>
        </p:nvSpPr>
        <p:spPr>
          <a:xfrm>
            <a:off x="366484" y="1610943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41317D51-2450-4600-B6BF-976F6732DA16}"/>
              </a:ext>
            </a:extLst>
          </p:cNvPr>
          <p:cNvSpPr/>
          <p:nvPr/>
        </p:nvSpPr>
        <p:spPr>
          <a:xfrm>
            <a:off x="61993" y="153127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C11C91-70C7-4EC0-89C4-930674C37087}"/>
              </a:ext>
            </a:extLst>
          </p:cNvPr>
          <p:cNvSpPr txBox="1"/>
          <p:nvPr/>
        </p:nvSpPr>
        <p:spPr>
          <a:xfrm>
            <a:off x="1467432" y="160802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EF5FF75-9880-4FEC-A0E7-ACACA8306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325592" y="1606697"/>
            <a:ext cx="218730" cy="24108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578B1C-0FF3-4AFC-A8AB-ADBF0D2FE191}"/>
              </a:ext>
            </a:extLst>
          </p:cNvPr>
          <p:cNvSpPr/>
          <p:nvPr/>
        </p:nvSpPr>
        <p:spPr>
          <a:xfrm>
            <a:off x="676449" y="1975153"/>
            <a:ext cx="1888519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A2ADFE01-63AE-4BA7-999F-EB051A67200C}"/>
              </a:ext>
            </a:extLst>
          </p:cNvPr>
          <p:cNvSpPr/>
          <p:nvPr/>
        </p:nvSpPr>
        <p:spPr>
          <a:xfrm>
            <a:off x="371959" y="189548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7B72D1-783D-4674-B365-A90C26A909F2}"/>
              </a:ext>
            </a:extLst>
          </p:cNvPr>
          <p:cNvSpPr txBox="1"/>
          <p:nvPr/>
        </p:nvSpPr>
        <p:spPr>
          <a:xfrm>
            <a:off x="2668550" y="197998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B2F0354-F676-4073-ACDA-CEF6CCF9A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526710" y="1978656"/>
            <a:ext cx="218730" cy="24108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A2AED5-18A7-4C8E-B0FE-4185879D1AE1}"/>
              </a:ext>
            </a:extLst>
          </p:cNvPr>
          <p:cNvSpPr/>
          <p:nvPr/>
        </p:nvSpPr>
        <p:spPr>
          <a:xfrm>
            <a:off x="753942" y="2339363"/>
            <a:ext cx="2353468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A6C45EDD-D667-4349-B3B4-C4EA71A5439F}"/>
              </a:ext>
            </a:extLst>
          </p:cNvPr>
          <p:cNvSpPr/>
          <p:nvPr/>
        </p:nvSpPr>
        <p:spPr>
          <a:xfrm>
            <a:off x="449451" y="225969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911496-9F8B-435D-86E0-A6362E356ABD}"/>
              </a:ext>
            </a:extLst>
          </p:cNvPr>
          <p:cNvSpPr txBox="1"/>
          <p:nvPr/>
        </p:nvSpPr>
        <p:spPr>
          <a:xfrm>
            <a:off x="3218740" y="2344197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84BA3A4-7E92-4D9B-9433-AB16F4F21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076900" y="2342866"/>
            <a:ext cx="218730" cy="241082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BAF7AE52-0482-400D-AC27-F9F266C53585}"/>
              </a:ext>
            </a:extLst>
          </p:cNvPr>
          <p:cNvSpPr/>
          <p:nvPr/>
        </p:nvSpPr>
        <p:spPr>
          <a:xfrm>
            <a:off x="761692" y="2633831"/>
            <a:ext cx="2361216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09346565-0251-4868-A09D-BA36BFB32F4A}"/>
              </a:ext>
            </a:extLst>
          </p:cNvPr>
          <p:cNvSpPr/>
          <p:nvPr/>
        </p:nvSpPr>
        <p:spPr>
          <a:xfrm>
            <a:off x="457201" y="2554160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9AA2C2-6737-47C9-8D65-032ADB4BF9C9}"/>
              </a:ext>
            </a:extLst>
          </p:cNvPr>
          <p:cNvSpPr txBox="1"/>
          <p:nvPr/>
        </p:nvSpPr>
        <p:spPr>
          <a:xfrm>
            <a:off x="3226490" y="2638665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DF1D054-0C30-4B94-ABD6-8B6279B1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084650" y="2637334"/>
            <a:ext cx="218730" cy="24108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184C97C-38D2-4998-9D6A-EDA461EC05B9}"/>
              </a:ext>
            </a:extLst>
          </p:cNvPr>
          <p:cNvSpPr/>
          <p:nvPr/>
        </p:nvSpPr>
        <p:spPr>
          <a:xfrm>
            <a:off x="761691" y="2897303"/>
            <a:ext cx="3050891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DC42E80C-5840-4088-B05E-2B2951F4C712}"/>
              </a:ext>
            </a:extLst>
          </p:cNvPr>
          <p:cNvSpPr/>
          <p:nvPr/>
        </p:nvSpPr>
        <p:spPr>
          <a:xfrm>
            <a:off x="457201" y="281763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8E34D-F910-492B-B650-67E403276FD6}"/>
              </a:ext>
            </a:extLst>
          </p:cNvPr>
          <p:cNvSpPr txBox="1"/>
          <p:nvPr/>
        </p:nvSpPr>
        <p:spPr>
          <a:xfrm>
            <a:off x="3923914" y="289438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85F8824-793B-4B82-869A-E294B25C3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782074" y="2893057"/>
            <a:ext cx="218730" cy="241082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F90375D1-16B9-4B83-A621-D2CBDAC0C08D}"/>
              </a:ext>
            </a:extLst>
          </p:cNvPr>
          <p:cNvSpPr/>
          <p:nvPr/>
        </p:nvSpPr>
        <p:spPr>
          <a:xfrm>
            <a:off x="761691" y="3168523"/>
            <a:ext cx="3050891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A4ED3438-6323-4EA0-8933-65F212A377BF}"/>
              </a:ext>
            </a:extLst>
          </p:cNvPr>
          <p:cNvSpPr/>
          <p:nvPr/>
        </p:nvSpPr>
        <p:spPr>
          <a:xfrm>
            <a:off x="457201" y="3088852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58F50E-9620-40F1-9E06-380316AC0A54}"/>
              </a:ext>
            </a:extLst>
          </p:cNvPr>
          <p:cNvSpPr txBox="1"/>
          <p:nvPr/>
        </p:nvSpPr>
        <p:spPr>
          <a:xfrm>
            <a:off x="3923914" y="3165608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2252F08B-4481-42B8-9B9D-859A0BDD3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782074" y="3164277"/>
            <a:ext cx="218730" cy="2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8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220919-04D2-46B1-8992-9AAF660373B6}"/>
              </a:ext>
            </a:extLst>
          </p:cNvPr>
          <p:cNvSpPr/>
          <p:nvPr/>
        </p:nvSpPr>
        <p:spPr>
          <a:xfrm>
            <a:off x="201023" y="159209"/>
            <a:ext cx="7400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09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강도 수법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공범 수와 범행도구  데이터 수집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7DAEE-E62E-45F1-A1EA-726C19D05CD3}"/>
              </a:ext>
            </a:extLst>
          </p:cNvPr>
          <p:cNvSpPr txBox="1"/>
          <p:nvPr/>
        </p:nvSpPr>
        <p:spPr>
          <a:xfrm>
            <a:off x="6992759" y="370996"/>
            <a:ext cx="4544583" cy="44319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" action="ppaction://hlinksldjump"/>
              </a:rPr>
              <a:t>국내통계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경찰청범죄통계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이후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범죄발생 상황 관련 특성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범행수법 및 도구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강도수법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범죄의 공범 수와 범행도구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8.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3" action="ppaction://hlinksldjump"/>
              </a:rPr>
              <a:t>시점 설정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이 경우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2017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 부터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2021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년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9.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hlinkClick r:id="rId4" action="ppaction://hlinksldjump"/>
              </a:rPr>
              <a:t>조회 및 다운로드 방법 참고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440BFA-C59D-40A8-971D-68D574A3D4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21" t="32859" r="41398" b="11587"/>
          <a:stretch/>
        </p:blipFill>
        <p:spPr>
          <a:xfrm>
            <a:off x="232474" y="588936"/>
            <a:ext cx="3921072" cy="505194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F47CE6BC-3176-4ADA-B57D-CBDD7BF50895}"/>
              </a:ext>
            </a:extLst>
          </p:cNvPr>
          <p:cNvSpPr/>
          <p:nvPr/>
        </p:nvSpPr>
        <p:spPr>
          <a:xfrm>
            <a:off x="366485" y="634549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F4EFACA6-A5AE-46CB-BF05-6B7C113AF316}"/>
              </a:ext>
            </a:extLst>
          </p:cNvPr>
          <p:cNvSpPr/>
          <p:nvPr/>
        </p:nvSpPr>
        <p:spPr>
          <a:xfrm>
            <a:off x="61994" y="55487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39A102-DDD7-4CDB-B645-1FD106B9AFDA}"/>
              </a:ext>
            </a:extLst>
          </p:cNvPr>
          <p:cNvSpPr txBox="1"/>
          <p:nvPr/>
        </p:nvSpPr>
        <p:spPr>
          <a:xfrm>
            <a:off x="1467433" y="63163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030D8D5-7AFE-49D9-9ABD-8F6628C9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325593" y="630303"/>
            <a:ext cx="218730" cy="241082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CC2BFB25-4608-439E-8E5A-A4917769A04F}"/>
              </a:ext>
            </a:extLst>
          </p:cNvPr>
          <p:cNvSpPr/>
          <p:nvPr/>
        </p:nvSpPr>
        <p:spPr>
          <a:xfrm>
            <a:off x="304491" y="127514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22FA4936-3198-450D-B3D7-450C7290CC6A}"/>
              </a:ext>
            </a:extLst>
          </p:cNvPr>
          <p:cNvSpPr/>
          <p:nvPr/>
        </p:nvSpPr>
        <p:spPr>
          <a:xfrm>
            <a:off x="0" y="119547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3D51CF-AB51-4715-A363-7C2A66BA30DC}"/>
              </a:ext>
            </a:extLst>
          </p:cNvPr>
          <p:cNvSpPr txBox="1"/>
          <p:nvPr/>
        </p:nvSpPr>
        <p:spPr>
          <a:xfrm>
            <a:off x="1405439" y="127223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299FCF1-04FE-4FAB-BD29-0E59C993EE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263599" y="1270900"/>
            <a:ext cx="218730" cy="241082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CC4975AF-6E3F-49D0-A073-327BADA20EE5}"/>
              </a:ext>
            </a:extLst>
          </p:cNvPr>
          <p:cNvSpPr/>
          <p:nvPr/>
        </p:nvSpPr>
        <p:spPr>
          <a:xfrm>
            <a:off x="658368" y="1946739"/>
            <a:ext cx="1371909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6036D0A4-3A5E-4CF9-AC7D-8F30494D4389}"/>
              </a:ext>
            </a:extLst>
          </p:cNvPr>
          <p:cNvSpPr/>
          <p:nvPr/>
        </p:nvSpPr>
        <p:spPr>
          <a:xfrm>
            <a:off x="353878" y="1867068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9A13A-CAF2-4127-97C5-4EDD3926911F}"/>
              </a:ext>
            </a:extLst>
          </p:cNvPr>
          <p:cNvSpPr txBox="1"/>
          <p:nvPr/>
        </p:nvSpPr>
        <p:spPr>
          <a:xfrm>
            <a:off x="2139025" y="1943824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9CADE68D-028E-4808-A95C-F6D825440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997185" y="1942493"/>
            <a:ext cx="218730" cy="241082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23FDBAF3-3E98-42BB-A1AC-EC84370663BE}"/>
              </a:ext>
            </a:extLst>
          </p:cNvPr>
          <p:cNvSpPr/>
          <p:nvPr/>
        </p:nvSpPr>
        <p:spPr>
          <a:xfrm>
            <a:off x="772023" y="2579586"/>
            <a:ext cx="102331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F612D033-C2F8-4192-A7F1-2409C91EC757}"/>
              </a:ext>
            </a:extLst>
          </p:cNvPr>
          <p:cNvSpPr/>
          <p:nvPr/>
        </p:nvSpPr>
        <p:spPr>
          <a:xfrm>
            <a:off x="467532" y="2499915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5B0EAB4-C325-4F33-A787-55A2F9D80890}"/>
              </a:ext>
            </a:extLst>
          </p:cNvPr>
          <p:cNvSpPr txBox="1"/>
          <p:nvPr/>
        </p:nvSpPr>
        <p:spPr>
          <a:xfrm>
            <a:off x="1872971" y="2576671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977F020-6EA1-4FDA-BA32-96995693D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1731131" y="2575340"/>
            <a:ext cx="218730" cy="241082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246C21DC-7267-4757-9AA7-7965A85CEA9F}"/>
              </a:ext>
            </a:extLst>
          </p:cNvPr>
          <p:cNvSpPr/>
          <p:nvPr/>
        </p:nvSpPr>
        <p:spPr>
          <a:xfrm>
            <a:off x="885676" y="2933464"/>
            <a:ext cx="1803279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D862F888-009F-4B70-8260-9840F4D6E9E1}"/>
              </a:ext>
            </a:extLst>
          </p:cNvPr>
          <p:cNvSpPr/>
          <p:nvPr/>
        </p:nvSpPr>
        <p:spPr>
          <a:xfrm>
            <a:off x="581186" y="2853793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174C75-96F2-4E2F-A66F-4A9382FF4DA7}"/>
              </a:ext>
            </a:extLst>
          </p:cNvPr>
          <p:cNvSpPr txBox="1"/>
          <p:nvPr/>
        </p:nvSpPr>
        <p:spPr>
          <a:xfrm>
            <a:off x="2792537" y="2922800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F3B1F92E-0D40-4A0D-9E84-D27E640A7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2650697" y="2921469"/>
            <a:ext cx="218730" cy="241082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EFD5CF52-12A6-4D43-A28A-75A76C1A7110}"/>
              </a:ext>
            </a:extLst>
          </p:cNvPr>
          <p:cNvSpPr/>
          <p:nvPr/>
        </p:nvSpPr>
        <p:spPr>
          <a:xfrm>
            <a:off x="976084" y="4689938"/>
            <a:ext cx="2425794" cy="195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순서도: 연결자 80">
            <a:extLst>
              <a:ext uri="{FF2B5EF4-FFF2-40B4-BE49-F238E27FC236}">
                <a16:creationId xmlns:a16="http://schemas.microsoft.com/office/drawing/2014/main" id="{4811899E-14BA-4FBB-963F-39190A66F32F}"/>
              </a:ext>
            </a:extLst>
          </p:cNvPr>
          <p:cNvSpPr/>
          <p:nvPr/>
        </p:nvSpPr>
        <p:spPr>
          <a:xfrm>
            <a:off x="671593" y="4610267"/>
            <a:ext cx="252000" cy="252000"/>
          </a:xfrm>
          <a:prstGeom prst="flowChartConnector">
            <a:avLst/>
          </a:prstGeom>
          <a:solidFill>
            <a:srgbClr val="FC3904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C13820-6734-4679-804E-DEFD83A9FFBA}"/>
              </a:ext>
            </a:extLst>
          </p:cNvPr>
          <p:cNvSpPr txBox="1"/>
          <p:nvPr/>
        </p:nvSpPr>
        <p:spPr>
          <a:xfrm>
            <a:off x="3487378" y="4687023"/>
            <a:ext cx="549757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ACF2FB9-EA5C-424F-A191-DE2EB87122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7" b="94702" l="3650" r="93431">
                        <a14:foregroundMark x1="17518" y1="15232" x2="70803" y2="72848"/>
                        <a14:backgroundMark x1="21168" y1="11258" x2="88321" y2="45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5276">
            <a:off x="3345538" y="4685692"/>
            <a:ext cx="218730" cy="2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87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17287A-FCB4-40D9-AF0B-88F71FCE1D73}"/>
              </a:ext>
            </a:extLst>
          </p:cNvPr>
          <p:cNvSpPr txBox="1"/>
          <p:nvPr/>
        </p:nvSpPr>
        <p:spPr>
          <a:xfrm>
            <a:off x="418011" y="296091"/>
            <a:ext cx="145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용어정의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6756A-197B-41DB-884F-38FB786EEF3B}"/>
              </a:ext>
            </a:extLst>
          </p:cNvPr>
          <p:cNvSpPr txBox="1"/>
          <p:nvPr/>
        </p:nvSpPr>
        <p:spPr>
          <a:xfrm>
            <a:off x="418011" y="748938"/>
            <a:ext cx="1166077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침입절도 </a:t>
            </a:r>
            <a:r>
              <a:rPr lang="en-US" altLang="ko-KR" dirty="0"/>
              <a:t>: </a:t>
            </a:r>
            <a:r>
              <a:rPr lang="ko-KR" altLang="en-US" dirty="0" err="1"/>
              <a:t>주거침입또는</a:t>
            </a:r>
            <a:r>
              <a:rPr lang="ko-KR" altLang="en-US" dirty="0"/>
              <a:t> </a:t>
            </a:r>
            <a:r>
              <a:rPr lang="ko-KR" altLang="en-US" dirty="0" err="1"/>
              <a:t>거주물침입에</a:t>
            </a:r>
            <a:r>
              <a:rPr lang="ko-KR" altLang="en-US" dirty="0"/>
              <a:t> 해당되는 절도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비침입절도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주거침입또는</a:t>
            </a:r>
            <a:r>
              <a:rPr lang="ko-KR" altLang="en-US" dirty="0"/>
              <a:t> </a:t>
            </a:r>
            <a:r>
              <a:rPr lang="ko-KR" altLang="en-US" dirty="0" err="1"/>
              <a:t>거주물침입에</a:t>
            </a:r>
            <a:r>
              <a:rPr lang="ko-KR" altLang="en-US" dirty="0"/>
              <a:t> 해당되지않는 절도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주거</a:t>
            </a:r>
            <a:r>
              <a:rPr lang="en-US" altLang="ko-KR" dirty="0"/>
              <a:t>,</a:t>
            </a:r>
            <a:r>
              <a:rPr lang="ko-KR" altLang="en-US" dirty="0"/>
              <a:t>건조물 침입 </a:t>
            </a:r>
            <a:r>
              <a:rPr lang="en-US" altLang="ko-KR" dirty="0"/>
              <a:t>: </a:t>
            </a:r>
            <a:r>
              <a:rPr lang="ko-KR" altLang="en-US" dirty="0"/>
              <a:t>사람의 주거</a:t>
            </a:r>
            <a:r>
              <a:rPr lang="en-US" altLang="ko-KR" dirty="0"/>
              <a:t>, </a:t>
            </a:r>
            <a:r>
              <a:rPr lang="ko-KR" altLang="en-US" dirty="0"/>
              <a:t>관리하는 건조물</a:t>
            </a:r>
            <a:r>
              <a:rPr lang="en-US" altLang="ko-KR" dirty="0"/>
              <a:t>, </a:t>
            </a:r>
            <a:r>
              <a:rPr lang="ko-KR" altLang="en-US" dirty="0"/>
              <a:t>선박이나 항공기 또는 점유하는 </a:t>
            </a:r>
            <a:r>
              <a:rPr lang="en-US" altLang="ko-KR" dirty="0"/>
              <a:t>*</a:t>
            </a:r>
            <a:r>
              <a:rPr lang="ko-KR" altLang="en-US" dirty="0" err="1"/>
              <a:t>방실에</a:t>
            </a:r>
            <a:r>
              <a:rPr lang="ko-KR" altLang="en-US" dirty="0"/>
              <a:t> 침입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*</a:t>
            </a:r>
            <a:r>
              <a:rPr lang="ko-KR" altLang="en-US" dirty="0"/>
              <a:t>방실 </a:t>
            </a:r>
            <a:r>
              <a:rPr lang="en-US" altLang="ko-KR" dirty="0"/>
              <a:t>: </a:t>
            </a:r>
            <a:r>
              <a:rPr lang="ko-KR" altLang="en-US" dirty="0"/>
              <a:t>사람이 살거나 일을 하기 위하여 벽 따위로 막아 만든 칸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침입 </a:t>
            </a:r>
            <a:r>
              <a:rPr lang="en-US" altLang="ko-KR" dirty="0"/>
              <a:t>: </a:t>
            </a:r>
            <a:r>
              <a:rPr lang="ko-KR" altLang="en-US" dirty="0"/>
              <a:t>거주자가 주거에서 누리는 사실상의 평온상태를 해치는 </a:t>
            </a:r>
            <a:r>
              <a:rPr lang="en-US" altLang="ko-KR" dirty="0"/>
              <a:t>*</a:t>
            </a:r>
            <a:r>
              <a:rPr lang="ko-KR" altLang="en-US" dirty="0" err="1"/>
              <a:t>행위태양</a:t>
            </a:r>
            <a:br>
              <a:rPr lang="ko-KR" altLang="en-US" dirty="0"/>
            </a:br>
            <a:endParaRPr lang="ko-KR" altLang="en-US" dirty="0"/>
          </a:p>
          <a:p>
            <a:r>
              <a:rPr lang="en-US" altLang="ko-KR" dirty="0"/>
              <a:t>*</a:t>
            </a:r>
            <a:r>
              <a:rPr lang="ko-KR" altLang="en-US" dirty="0" err="1"/>
              <a:t>행위태양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행위의 여러가지 형태나 범주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들치기 절도 </a:t>
            </a:r>
            <a:r>
              <a:rPr lang="en-US" altLang="ko-KR" dirty="0"/>
              <a:t>: </a:t>
            </a:r>
            <a:r>
              <a:rPr lang="ko-KR" altLang="en-US" dirty="0"/>
              <a:t>가게에서 </a:t>
            </a:r>
            <a:r>
              <a:rPr lang="ko-KR" altLang="en-US" dirty="0" err="1"/>
              <a:t>손님인척</a:t>
            </a:r>
            <a:r>
              <a:rPr lang="ko-KR" altLang="en-US" dirty="0"/>
              <a:t> 금품을 절취하는 절도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속임수 절도 </a:t>
            </a:r>
            <a:r>
              <a:rPr lang="en-US" altLang="ko-KR" dirty="0"/>
              <a:t>:</a:t>
            </a:r>
            <a:r>
              <a:rPr lang="ko-KR" altLang="en-US" dirty="0"/>
              <a:t> 상대를 속여 금품을 절취하는 절도</a:t>
            </a:r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주거침입 및 거주지침입에 대한 판결요지와 침입의 정의 참고 판결</a:t>
            </a:r>
            <a:endParaRPr lang="en-US" altLang="ko-KR" dirty="0"/>
          </a:p>
          <a:p>
            <a:r>
              <a:rPr lang="ko-KR" altLang="en-US" b="1" dirty="0"/>
              <a:t>대법원 </a:t>
            </a:r>
            <a:r>
              <a:rPr lang="en-US" altLang="ko-KR" b="1" dirty="0"/>
              <a:t>2023. 6. 29. </a:t>
            </a:r>
            <a:r>
              <a:rPr lang="ko-KR" altLang="en-US" b="1" dirty="0"/>
              <a:t>선고 </a:t>
            </a:r>
            <a:r>
              <a:rPr lang="en-US" altLang="ko-KR" b="1" dirty="0"/>
              <a:t>2023</a:t>
            </a:r>
            <a:r>
              <a:rPr lang="ko-KR" altLang="en-US" b="1" dirty="0"/>
              <a:t>도</a:t>
            </a:r>
            <a:r>
              <a:rPr lang="en-US" altLang="ko-KR" b="1" dirty="0"/>
              <a:t>3351 </a:t>
            </a:r>
            <a:r>
              <a:rPr lang="ko-KR" altLang="en-US" b="1" dirty="0"/>
              <a:t>판결</a:t>
            </a:r>
          </a:p>
          <a:p>
            <a:r>
              <a:rPr lang="en-US" altLang="ko-KR" dirty="0">
                <a:hlinkClick r:id="rId2"/>
              </a:rPr>
              <a:t>https://glaw.scourt.go.kr/wsjo/panre/sjo100.do?contId=3301734</a:t>
            </a:r>
            <a:endParaRPr lang="en-US" altLang="ko-KR" dirty="0"/>
          </a:p>
          <a:p>
            <a:endParaRPr lang="en-US" altLang="ko-KR" dirty="0"/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85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3BAED6-2686-4B12-ABD0-A8BF5A7C8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583027"/>
          <a:ext cx="11786260" cy="5025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252">
                  <a:extLst>
                    <a:ext uri="{9D8B030D-6E8A-4147-A177-3AD203B41FA5}">
                      <a16:colId xmlns:a16="http://schemas.microsoft.com/office/drawing/2014/main" val="333223664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906159910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99494897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640175886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4024021374"/>
                    </a:ext>
                  </a:extLst>
                </a:gridCol>
              </a:tblGrid>
              <a:tr h="40632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침입절도에 관한 발생횟수와 검거횟수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389470"/>
                  </a:ext>
                </a:extLst>
              </a:tr>
              <a:tr h="451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빈집절도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상점절도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사무실절도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공장절도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수박업소절도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395799"/>
                  </a:ext>
                </a:extLst>
              </a:tr>
              <a:tr h="41678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9211061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9A49D04B-8320-475E-B47D-A86D73A40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1456517"/>
            <a:ext cx="2357252" cy="40973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4D2034-05E5-49B5-BE6D-00C38CF0B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55" y="1456528"/>
            <a:ext cx="2357253" cy="40973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71E7BD-1394-4F7F-94D7-7A87979EA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47" y="1456520"/>
            <a:ext cx="2357253" cy="40973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8D596F-C132-4CB4-A27E-8493EE294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01" y="1456526"/>
            <a:ext cx="2357253" cy="4097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E25055-BE22-43E3-8491-CD571BFA0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7634" y="5581399"/>
            <a:ext cx="1038225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26A0D-DCE0-4313-9225-2E329941258A}"/>
              </a:ext>
            </a:extLst>
          </p:cNvPr>
          <p:cNvSpPr txBox="1"/>
          <p:nvPr/>
        </p:nvSpPr>
        <p:spPr>
          <a:xfrm>
            <a:off x="-1" y="5581399"/>
            <a:ext cx="856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침입절도중</a:t>
            </a:r>
            <a:r>
              <a:rPr lang="ko-KR" altLang="en-US" dirty="0"/>
              <a:t> 빈집절도는 다른 </a:t>
            </a:r>
            <a:r>
              <a:rPr lang="ko-KR" altLang="en-US" dirty="0" err="1"/>
              <a:t>침입절도비해</a:t>
            </a:r>
            <a:r>
              <a:rPr lang="ko-KR" altLang="en-US" dirty="0"/>
              <a:t> 발생횟수에 비례 검거횟수가 적다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E1FE0D-E5CE-4C64-925A-E565935BE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008" y="1456526"/>
            <a:ext cx="2357251" cy="40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32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3BAED6-2686-4B12-ABD0-A8BF5A7C82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334107"/>
          <a:ext cx="11786260" cy="524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252">
                  <a:extLst>
                    <a:ext uri="{9D8B030D-6E8A-4147-A177-3AD203B41FA5}">
                      <a16:colId xmlns:a16="http://schemas.microsoft.com/office/drawing/2014/main" val="333223664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906159910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994948975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1640175886"/>
                    </a:ext>
                  </a:extLst>
                </a:gridCol>
                <a:gridCol w="2357252">
                  <a:extLst>
                    <a:ext uri="{9D8B030D-6E8A-4147-A177-3AD203B41FA5}">
                      <a16:colId xmlns:a16="http://schemas.microsoft.com/office/drawing/2014/main" val="4024021374"/>
                    </a:ext>
                  </a:extLst>
                </a:gridCol>
              </a:tblGrid>
              <a:tr h="627756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비침입절도에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관한 발생횟수와 검거횟수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389470"/>
                  </a:ext>
                </a:extLst>
              </a:tr>
              <a:tr h="451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들치기절도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소매치기절도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날치기절도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속임수절도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치기절도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기타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395799"/>
                  </a:ext>
                </a:extLst>
              </a:tr>
              <a:tr h="416789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9211061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BE25055-BE22-43E3-8491-CD571BFA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034" y="5670464"/>
            <a:ext cx="1038225" cy="76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26A0D-DCE0-4313-9225-2E329941258A}"/>
              </a:ext>
            </a:extLst>
          </p:cNvPr>
          <p:cNvSpPr txBox="1"/>
          <p:nvPr/>
        </p:nvSpPr>
        <p:spPr>
          <a:xfrm>
            <a:off x="25978" y="5595039"/>
            <a:ext cx="911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비침입절도중</a:t>
            </a:r>
            <a:r>
              <a:rPr lang="ko-KR" altLang="en-US" dirty="0"/>
              <a:t> 들치기절도는 다른 </a:t>
            </a:r>
            <a:r>
              <a:rPr lang="ko-KR" altLang="en-US" dirty="0" err="1"/>
              <a:t>침입절도비해</a:t>
            </a:r>
            <a:r>
              <a:rPr lang="ko-KR" altLang="en-US" dirty="0"/>
              <a:t> 발생횟수에 비례 검거횟수가 적다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97AE17-3701-41AE-A378-D77B9AF0A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84" y="1432915"/>
            <a:ext cx="2357250" cy="41542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F0BAD6-F3CD-4CA5-868C-006265648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" y="1425030"/>
            <a:ext cx="2339933" cy="41348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C8ABBA-0705-4C9B-AED4-F59CF312E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49" y="1425038"/>
            <a:ext cx="2357251" cy="41348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3CD1F9-E37B-4703-9C5A-5EB02B0CC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03" y="1432915"/>
            <a:ext cx="2339933" cy="41348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A5318E-31D7-43EE-AB47-89FDFC58E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074" y="1432915"/>
            <a:ext cx="2357251" cy="41348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6C2BC7-30BA-46B3-A64A-5FBDB80FC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" y="1425030"/>
            <a:ext cx="2339933" cy="413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7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BFEAA6-DBAD-40A2-854B-D37C4959E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8608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52399B-98E8-4FB1-A3A6-7A738C719424}"/>
              </a:ext>
            </a:extLst>
          </p:cNvPr>
          <p:cNvSpPr txBox="1"/>
          <p:nvPr/>
        </p:nvSpPr>
        <p:spPr>
          <a:xfrm>
            <a:off x="1375954" y="5930537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절도의 검거횟수는 발생회수에 보다 낮으며 </a:t>
            </a:r>
            <a:r>
              <a:rPr lang="ko-KR" altLang="en-US" dirty="0" err="1"/>
              <a:t>비침입절도가</a:t>
            </a:r>
            <a:r>
              <a:rPr lang="ko-KR" altLang="en-US"/>
              <a:t> 침입절도보다 높다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828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AE9767-8748-4D03-81F8-44ECA3F0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68" y="667572"/>
            <a:ext cx="8202170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637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B0882E-B3B0-463D-88A9-2FFEDE3B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47" y="701045"/>
            <a:ext cx="8268854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58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AAB2C9-A900-40E0-9880-1B5EBD5C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739122"/>
            <a:ext cx="811643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03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01E643-1E71-4FD9-A12C-D7D99E8FC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736904"/>
            <a:ext cx="8230749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2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9FE67989-9CBD-4A32-97D4-25BEDCBAB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362965"/>
              </p:ext>
            </p:extLst>
          </p:nvPr>
        </p:nvGraphicFramePr>
        <p:xfrm>
          <a:off x="536144" y="690796"/>
          <a:ext cx="11305256" cy="435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325592080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57093754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741746254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1037855247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3528955634"/>
                    </a:ext>
                  </a:extLst>
                </a:gridCol>
                <a:gridCol w="720082">
                  <a:extLst>
                    <a:ext uri="{9D8B030D-6E8A-4147-A177-3AD203B41FA5}">
                      <a16:colId xmlns:a16="http://schemas.microsoft.com/office/drawing/2014/main" val="2563920224"/>
                    </a:ext>
                  </a:extLst>
                </a:gridCol>
                <a:gridCol w="375278">
                  <a:extLst>
                    <a:ext uri="{9D8B030D-6E8A-4147-A177-3AD203B41FA5}">
                      <a16:colId xmlns:a16="http://schemas.microsoft.com/office/drawing/2014/main" val="1974717198"/>
                    </a:ext>
                  </a:extLst>
                </a:gridCol>
                <a:gridCol w="357894">
                  <a:extLst>
                    <a:ext uri="{9D8B030D-6E8A-4147-A177-3AD203B41FA5}">
                      <a16:colId xmlns:a16="http://schemas.microsoft.com/office/drawing/2014/main" val="209720567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432046176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1608107564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23371632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377055565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9642406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101774947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356386033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4219979847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4035961942"/>
                    </a:ext>
                  </a:extLst>
                </a:gridCol>
              </a:tblGrid>
              <a:tr h="19562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단계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세부 업무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진행상황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시작일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종료일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+mj-ea"/>
                          <a:ea typeface="+mj-ea"/>
                        </a:rPr>
                        <a:t>진행율</a:t>
                      </a:r>
                      <a:endParaRPr lang="en-US" altLang="ko-KR" sz="1100" dirty="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백분율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8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9M</a:t>
                      </a:r>
                      <a:endParaRPr lang="ko-KR" altLang="en-US" sz="900" b="1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63743"/>
                  </a:ext>
                </a:extLst>
              </a:tr>
              <a:tr h="2058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</a:t>
                      </a:r>
                      <a:endParaRPr lang="ko-KR" altLang="en-US" sz="9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3W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4W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kern="1200" dirty="0">
                        <a:solidFill>
                          <a:schemeClr val="bg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541641"/>
                  </a:ext>
                </a:extLst>
              </a:tr>
              <a:tr h="195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9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11D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12D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13D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14D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15D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18D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19D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20D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21D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22D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35761490"/>
                  </a:ext>
                </a:extLst>
              </a:tr>
              <a:tr h="335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분석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주제 선정 토의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2023-09-13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712547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프로젝트 계획서 작성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2023-09-14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2023-09-15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9032"/>
                  </a:ext>
                </a:extLst>
              </a:tr>
              <a:tr h="335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설계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테이블 정의서 설계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2023-09-15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2023-09-18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078915"/>
                  </a:ext>
                </a:extLst>
              </a:tr>
              <a:tr h="335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개발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데이터 수집 및 해당 데이터의 시각화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2023-09-12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EFB4BB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EFB4BB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35730"/>
                  </a:ext>
                </a:extLst>
              </a:tr>
              <a:tr h="316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시각화 데이터 해석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2023-09-14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5331"/>
                  </a:ext>
                </a:extLst>
              </a:tr>
              <a:tr h="335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테스트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단위테스트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96698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통합테스트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2023-09-20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938140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코드리뷰 및 피드백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2023-09-19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2023-09-20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90486"/>
                  </a:ext>
                </a:extLst>
              </a:tr>
              <a:tr h="335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발표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및</a:t>
                      </a:r>
                      <a:endParaRPr lang="en-US" altLang="ko-KR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수정 보완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발표문서 작성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2023-09-20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782881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리허설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2023-09-21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337611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최종 발표 및 피드백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미진행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2023-09-22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2023-09-22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16098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13393C-46F8-4D81-A507-49273D20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FABCD3-64CA-4596-A9FF-EDD84FB52FE1}"/>
              </a:ext>
            </a:extLst>
          </p:cNvPr>
          <p:cNvSpPr/>
          <p:nvPr/>
        </p:nvSpPr>
        <p:spPr>
          <a:xfrm>
            <a:off x="429964" y="178833"/>
            <a:ext cx="624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WBS</a:t>
            </a:r>
            <a:r>
              <a:rPr lang="en-US" altLang="ko-KR" sz="1400" b="1">
                <a:solidFill>
                  <a:srgbClr val="113947"/>
                </a:solidFill>
                <a:latin typeface="+mj-ea"/>
                <a:ea typeface="+mj-ea"/>
              </a:rPr>
              <a:t>(work Breakdown Structure)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825CE3-DC27-4090-BB70-7CAC1957CAE9}"/>
              </a:ext>
            </a:extLst>
          </p:cNvPr>
          <p:cNvCxnSpPr/>
          <p:nvPr/>
        </p:nvCxnSpPr>
        <p:spPr>
          <a:xfrm>
            <a:off x="11005823" y="148703"/>
            <a:ext cx="360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64B11FD-A53A-43E8-9BC1-5BCF7302916B}"/>
              </a:ext>
            </a:extLst>
          </p:cNvPr>
          <p:cNvSpPr txBox="1"/>
          <p:nvPr/>
        </p:nvSpPr>
        <p:spPr>
          <a:xfrm>
            <a:off x="11365863" y="17898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진행상황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B5274-95B4-4DCE-8377-F2EF789BFFEC}"/>
              </a:ext>
            </a:extLst>
          </p:cNvPr>
          <p:cNvSpPr txBox="1"/>
          <p:nvPr/>
        </p:nvSpPr>
        <p:spPr>
          <a:xfrm>
            <a:off x="11379142" y="20426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계획</a:t>
            </a:r>
            <a:endParaRPr lang="ko-KR" altLang="en-US" sz="11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DCC3B-6F6D-425A-8303-E9C045FB1F1E}"/>
              </a:ext>
            </a:extLst>
          </p:cNvPr>
          <p:cNvSpPr/>
          <p:nvPr/>
        </p:nvSpPr>
        <p:spPr>
          <a:xfrm>
            <a:off x="11037357" y="247311"/>
            <a:ext cx="277033" cy="202246"/>
          </a:xfrm>
          <a:prstGeom prst="rect">
            <a:avLst/>
          </a:prstGeom>
          <a:solidFill>
            <a:srgbClr val="FB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E8889-FDAB-4318-82A7-48028AEBF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3" b="81767"/>
          <a:stretch/>
        </p:blipFill>
        <p:spPr>
          <a:xfrm>
            <a:off x="-15102" y="1340768"/>
            <a:ext cx="12192000" cy="54179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C53CCCF-88B3-4DF9-9AEC-F03EC579DCCE}"/>
              </a:ext>
            </a:extLst>
          </p:cNvPr>
          <p:cNvCxnSpPr>
            <a:cxnSpLocks/>
          </p:cNvCxnSpPr>
          <p:nvPr/>
        </p:nvCxnSpPr>
        <p:spPr>
          <a:xfrm>
            <a:off x="8184232" y="1542832"/>
            <a:ext cx="10801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0FADC49-15C9-4BDA-AC6E-73210A4266B5}"/>
              </a:ext>
            </a:extLst>
          </p:cNvPr>
          <p:cNvCxnSpPr>
            <a:cxnSpLocks/>
          </p:cNvCxnSpPr>
          <p:nvPr/>
        </p:nvCxnSpPr>
        <p:spPr>
          <a:xfrm>
            <a:off x="9271279" y="1865764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CC1322-44AA-4760-A9CC-00556EB2EB1E}"/>
              </a:ext>
            </a:extLst>
          </p:cNvPr>
          <p:cNvCxnSpPr>
            <a:cxnSpLocks/>
          </p:cNvCxnSpPr>
          <p:nvPr/>
        </p:nvCxnSpPr>
        <p:spPr>
          <a:xfrm>
            <a:off x="9631319" y="2204864"/>
            <a:ext cx="741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756FA81-A5AF-4D39-B085-893E47D3B21C}"/>
              </a:ext>
            </a:extLst>
          </p:cNvPr>
          <p:cNvCxnSpPr>
            <a:cxnSpLocks/>
          </p:cNvCxnSpPr>
          <p:nvPr/>
        </p:nvCxnSpPr>
        <p:spPr>
          <a:xfrm>
            <a:off x="8544272" y="2542602"/>
            <a:ext cx="21985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F1D2C2-AAC1-4293-ABA2-849F8DE65C0B}"/>
              </a:ext>
            </a:extLst>
          </p:cNvPr>
          <p:cNvCxnSpPr>
            <a:cxnSpLocks/>
          </p:cNvCxnSpPr>
          <p:nvPr/>
        </p:nvCxnSpPr>
        <p:spPr>
          <a:xfrm>
            <a:off x="9264352" y="2852936"/>
            <a:ext cx="14784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BBD834F-B4A2-4D75-B980-D51D2277A2CB}"/>
              </a:ext>
            </a:extLst>
          </p:cNvPr>
          <p:cNvCxnSpPr>
            <a:cxnSpLocks/>
          </p:cNvCxnSpPr>
          <p:nvPr/>
        </p:nvCxnSpPr>
        <p:spPr>
          <a:xfrm>
            <a:off x="10373279" y="3212976"/>
            <a:ext cx="3695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A2F1A6E-1C0C-4FDF-94C5-280694FB2B2E}"/>
              </a:ext>
            </a:extLst>
          </p:cNvPr>
          <p:cNvCxnSpPr>
            <a:cxnSpLocks/>
          </p:cNvCxnSpPr>
          <p:nvPr/>
        </p:nvCxnSpPr>
        <p:spPr>
          <a:xfrm>
            <a:off x="10378125" y="3525284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41F8629-6BA7-40C6-8BD6-F0E650C1500F}"/>
              </a:ext>
            </a:extLst>
          </p:cNvPr>
          <p:cNvCxnSpPr>
            <a:cxnSpLocks/>
          </p:cNvCxnSpPr>
          <p:nvPr/>
        </p:nvCxnSpPr>
        <p:spPr>
          <a:xfrm>
            <a:off x="10378125" y="3861048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367A041-50C3-4C80-BBDC-C085385A1D79}"/>
              </a:ext>
            </a:extLst>
          </p:cNvPr>
          <p:cNvCxnSpPr>
            <a:cxnSpLocks/>
          </p:cNvCxnSpPr>
          <p:nvPr/>
        </p:nvCxnSpPr>
        <p:spPr>
          <a:xfrm>
            <a:off x="10742793" y="4181448"/>
            <a:ext cx="7131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9E8D3DA-0C67-44FF-9BEA-FF8176B2C8C0}"/>
              </a:ext>
            </a:extLst>
          </p:cNvPr>
          <p:cNvCxnSpPr>
            <a:cxnSpLocks/>
          </p:cNvCxnSpPr>
          <p:nvPr/>
        </p:nvCxnSpPr>
        <p:spPr>
          <a:xfrm>
            <a:off x="11099369" y="4509120"/>
            <a:ext cx="3972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683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0313C4-4F76-41AB-9B39-165AD39AD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42" y="682395"/>
            <a:ext cx="8268854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62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시간대 및 장소에 따른 범죄 발생 건수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팀 홍지희</a:t>
            </a:r>
          </a:p>
        </p:txBody>
      </p:sp>
    </p:spTree>
    <p:extLst>
      <p:ext uri="{BB962C8B-B14F-4D97-AF65-F5344CB8AC3E}">
        <p14:creationId xmlns:p14="http://schemas.microsoft.com/office/powerpoint/2010/main" val="1867728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설명</a:t>
            </a:r>
            <a:r>
              <a:rPr lang="en-US" altLang="ko-KR" dirty="0"/>
              <a:t>: 2017</a:t>
            </a:r>
            <a:r>
              <a:rPr lang="ko-KR" altLang="en-US" dirty="0"/>
              <a:t>년부터 </a:t>
            </a:r>
            <a:r>
              <a:rPr lang="en-US" altLang="ko-KR" dirty="0"/>
              <a:t>2021</a:t>
            </a:r>
            <a:r>
              <a:rPr lang="ko-KR" altLang="en-US" dirty="0"/>
              <a:t>년 사이의 시간대 및 장소에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따른 범죄 발생 건수에 대한 데이터이다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Object </a:t>
            </a:r>
            <a:r>
              <a:rPr lang="ko-KR" altLang="en-US" dirty="0"/>
              <a:t>타입의 값으로 이루어져 있으며 </a:t>
            </a:r>
            <a:r>
              <a:rPr lang="ko-KR" altLang="en-US" dirty="0" err="1"/>
              <a:t>결측치는</a:t>
            </a:r>
            <a:r>
              <a:rPr lang="ko-KR" altLang="en-US" dirty="0"/>
              <a:t>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출처</a:t>
            </a:r>
            <a:r>
              <a:rPr lang="en-US" altLang="ko-KR" dirty="0"/>
              <a:t>: KOSIS(</a:t>
            </a:r>
            <a:r>
              <a:rPr lang="en-US" altLang="ko-KR" dirty="0">
                <a:hlinkClick r:id="rId2"/>
              </a:rPr>
              <a:t>https://kosis.kr/index/index.do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242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17" y="382386"/>
            <a:ext cx="8373074" cy="4727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6079" y="5320145"/>
            <a:ext cx="8030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범죄발생 건수가 가장 적은 시간대는 </a:t>
            </a:r>
            <a:r>
              <a:rPr lang="en-US" altLang="ko-KR" dirty="0"/>
              <a:t>03:00-05:59 </a:t>
            </a:r>
            <a:r>
              <a:rPr lang="ko-KR" altLang="en-US" dirty="0"/>
              <a:t>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가장 많은 시간대는 </a:t>
            </a:r>
            <a:r>
              <a:rPr lang="en-US" altLang="ko-KR" dirty="0"/>
              <a:t>21:00-23:59</a:t>
            </a:r>
            <a:r>
              <a:rPr lang="ko-KR" altLang="en-US" dirty="0"/>
              <a:t> 임을 확인할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범죄 발생 건수는 매년 적어지는 추세임을 확인할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9567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8" y="1133550"/>
            <a:ext cx="11522725" cy="45936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7848" y="1280161"/>
            <a:ext cx="4739541" cy="4256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879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" y="279309"/>
            <a:ext cx="6525389" cy="6225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962" y="512203"/>
            <a:ext cx="1010808" cy="1045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6657" y="2342606"/>
            <a:ext cx="4563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매년 노상에서 범죄가 가장 많이 일어남을 확인할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다음으로 아파트</a:t>
            </a:r>
            <a:r>
              <a:rPr lang="en-US" altLang="ko-KR" dirty="0"/>
              <a:t>,</a:t>
            </a:r>
            <a:r>
              <a:rPr lang="ko-KR" altLang="en-US" dirty="0"/>
              <a:t>연립</a:t>
            </a:r>
            <a:r>
              <a:rPr lang="en-US" altLang="ko-KR" dirty="0"/>
              <a:t>,</a:t>
            </a:r>
            <a:r>
              <a:rPr lang="ko-KR" altLang="en-US" dirty="0"/>
              <a:t>다세대 및 유흥접객업소 순으로 많이 일어남을</a:t>
            </a:r>
            <a:r>
              <a:rPr lang="en-US" altLang="ko-KR" dirty="0"/>
              <a:t> </a:t>
            </a:r>
            <a:r>
              <a:rPr lang="ko-KR" altLang="en-US" dirty="0"/>
              <a:t>확인할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아파트</a:t>
            </a:r>
            <a:r>
              <a:rPr lang="en-US" altLang="ko-KR" dirty="0"/>
              <a:t>,</a:t>
            </a:r>
            <a:r>
              <a:rPr lang="ko-KR" altLang="en-US" dirty="0"/>
              <a:t>연립</a:t>
            </a:r>
            <a:r>
              <a:rPr lang="en-US" altLang="ko-KR" dirty="0"/>
              <a:t>,</a:t>
            </a:r>
            <a:r>
              <a:rPr lang="ko-KR" altLang="en-US" dirty="0"/>
              <a:t>다세대에서는 매년 범죄 건수가 증가하는 추세이며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유흥접객업소에서는 </a:t>
            </a:r>
            <a:r>
              <a:rPr lang="en-US" altLang="ko-KR" dirty="0"/>
              <a:t>21</a:t>
            </a:r>
            <a:r>
              <a:rPr lang="ko-KR" altLang="en-US" dirty="0"/>
              <a:t>년도에 급감하는 추세를 보인다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302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37" y="191589"/>
            <a:ext cx="5973283" cy="64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07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637E0D-F725-42A9-9D03-B577210E77DE}"/>
              </a:ext>
            </a:extLst>
          </p:cNvPr>
          <p:cNvSpPr/>
          <p:nvPr/>
        </p:nvSpPr>
        <p:spPr>
          <a:xfrm>
            <a:off x="264692" y="804504"/>
            <a:ext cx="11662616" cy="5695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1/2 액자 18">
            <a:extLst>
              <a:ext uri="{FF2B5EF4-FFF2-40B4-BE49-F238E27FC236}">
                <a16:creationId xmlns:a16="http://schemas.microsoft.com/office/drawing/2014/main" id="{CF16D18B-7EAF-473B-83E2-F7323DC5161D}"/>
              </a:ext>
            </a:extLst>
          </p:cNvPr>
          <p:cNvSpPr/>
          <p:nvPr/>
        </p:nvSpPr>
        <p:spPr>
          <a:xfrm>
            <a:off x="265500" y="800360"/>
            <a:ext cx="423808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1/2 액자 19">
            <a:extLst>
              <a:ext uri="{FF2B5EF4-FFF2-40B4-BE49-F238E27FC236}">
                <a16:creationId xmlns:a16="http://schemas.microsoft.com/office/drawing/2014/main" id="{7932D86A-FDAD-47F6-9F1E-C8109199C201}"/>
              </a:ext>
            </a:extLst>
          </p:cNvPr>
          <p:cNvSpPr/>
          <p:nvPr/>
        </p:nvSpPr>
        <p:spPr>
          <a:xfrm flipH="1" flipV="1">
            <a:off x="11503500" y="6069665"/>
            <a:ext cx="423808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2406872"/>
            <a:ext cx="1139745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강력범죄</a:t>
            </a:r>
            <a:r>
              <a:rPr lang="en-US" altLang="ko-KR" b="1">
                <a:solidFill>
                  <a:srgbClr val="7030A0"/>
                </a:solidFill>
              </a:rPr>
              <a:t>: </a:t>
            </a:r>
            <a:r>
              <a:rPr lang="ko-KR" altLang="en-US" sz="1600" b="1">
                <a:solidFill>
                  <a:srgbClr val="7030A0"/>
                </a:solidFill>
              </a:rPr>
              <a:t>살인기수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살인미수등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강도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강간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유사강간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강제추행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기타 강간</a:t>
            </a:r>
            <a:r>
              <a:rPr lang="en-US" altLang="ko-KR" sz="1600" b="1">
                <a:solidFill>
                  <a:srgbClr val="7030A0"/>
                </a:solidFill>
              </a:rPr>
              <a:t>·</a:t>
            </a:r>
            <a:r>
              <a:rPr lang="ko-KR" altLang="en-US" sz="1600" b="1">
                <a:solidFill>
                  <a:srgbClr val="7030A0"/>
                </a:solidFill>
              </a:rPr>
              <a:t>강제추행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방화</a:t>
            </a:r>
            <a:r>
              <a:rPr lang="ko-KR" altLang="en-US" sz="1600" b="1">
                <a:solidFill>
                  <a:srgbClr val="6E7278"/>
                </a:solidFill>
              </a:rPr>
              <a:t>를 통틀어 강력범죄라 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  <a:endParaRPr lang="en-US" altLang="ko-KR" b="1">
              <a:solidFill>
                <a:srgbClr val="6E727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3163667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검거</a:t>
            </a:r>
            <a:r>
              <a:rPr lang="en-US" altLang="ko-KR" b="1">
                <a:solidFill>
                  <a:srgbClr val="7030A0"/>
                </a:solidFill>
              </a:rPr>
              <a:t>: </a:t>
            </a:r>
            <a:r>
              <a:rPr lang="en-US" altLang="ko-KR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수사 기관이 범죄의 예방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공공 안전의 유지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범죄의 수사를 위하여 용의자를 일시적으로 억류하는 일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280745"/>
            <a:ext cx="12192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감식자료</a:t>
            </a:r>
            <a:r>
              <a:rPr lang="en-US" altLang="ko-KR" b="1">
                <a:solidFill>
                  <a:srgbClr val="7030A0"/>
                </a:solidFill>
              </a:rPr>
              <a:t>: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감식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과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자료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라는 두 형태소가 결합된 합성어로써</a:t>
            </a:r>
            <a:r>
              <a:rPr lang="en-US" altLang="ko-KR" sz="1600" b="1">
                <a:solidFill>
                  <a:srgbClr val="6E727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6E7278"/>
                </a:solidFill>
              </a:rPr>
              <a:t>               </a:t>
            </a:r>
            <a:r>
              <a:rPr lang="ko-KR" altLang="en-US" sz="1600" b="1">
                <a:solidFill>
                  <a:srgbClr val="6E7278"/>
                </a:solidFill>
              </a:rPr>
              <a:t>각각의 의미에 따라 </a:t>
            </a:r>
            <a:r>
              <a:rPr lang="ko-KR" altLang="en-US" sz="1600" b="1">
                <a:solidFill>
                  <a:srgbClr val="7030A0"/>
                </a:solidFill>
              </a:rPr>
              <a:t>범죄 장소나 범죄의 의심이 있는 장소에서 발견되는 여러 자료들을 의미들</a:t>
            </a:r>
            <a:r>
              <a:rPr lang="ko-KR" altLang="en-US" sz="1600" b="1">
                <a:solidFill>
                  <a:srgbClr val="6E7278"/>
                </a:solidFill>
              </a:rPr>
              <a:t>로 정의한다</a:t>
            </a:r>
            <a:r>
              <a:rPr lang="en-US" altLang="ko-KR" sz="1600" b="1">
                <a:solidFill>
                  <a:srgbClr val="6E7278"/>
                </a:solidFill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046589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고발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세상에 잘 알려지지 않은 잘못이나 비리 따위를 드러내어 알림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2" y="3920462"/>
            <a:ext cx="1248356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검사지휘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/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검사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와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지휘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라는 두 형태소가 결합된 합성어로써</a:t>
            </a:r>
            <a:r>
              <a:rPr lang="en-US" altLang="ko-KR" sz="1600" b="1">
                <a:solidFill>
                  <a:srgbClr val="6E7278"/>
                </a:solidFill>
              </a:rPr>
              <a:t>, </a:t>
            </a:r>
            <a:r>
              <a:rPr lang="ko-KR" altLang="en-US" sz="1600" b="1">
                <a:solidFill>
                  <a:srgbClr val="6E7278"/>
                </a:solidFill>
              </a:rPr>
              <a:t>각각의 의미에 따라 </a:t>
            </a:r>
            <a:endParaRPr lang="en-US" altLang="ko-KR" sz="1600" b="1">
              <a:solidFill>
                <a:srgbClr val="6E727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6E7278"/>
                </a:solidFill>
              </a:rPr>
              <a:t>	  </a:t>
            </a:r>
            <a:r>
              <a:rPr lang="ko-KR" altLang="en-US" sz="1600" b="1">
                <a:solidFill>
                  <a:srgbClr val="7030A0"/>
                </a:solidFill>
              </a:rPr>
              <a:t>수사 기관이 범죄의 예방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공공 안전의 유지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범죄의 수사를 위하여 용의자를 일시적으로 억류하는 일</a:t>
            </a:r>
            <a:r>
              <a:rPr lang="ko-KR" altLang="en-US" sz="1600" b="1">
                <a:solidFill>
                  <a:srgbClr val="6E7278"/>
                </a:solidFill>
              </a:rPr>
              <a:t>로 정의한다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4BF4-29FD-4F40-BEF9-8DF0D03DE8F7}"/>
              </a:ext>
            </a:extLst>
          </p:cNvPr>
          <p:cNvSpPr txBox="1"/>
          <p:nvPr/>
        </p:nvSpPr>
        <p:spPr>
          <a:xfrm>
            <a:off x="280740" y="5803385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고소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고하여 하소연함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의미한다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BD20C-D257-44A0-A4E1-1D9C1678D36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용어정의 </a:t>
            </a:r>
            <a:r>
              <a:rPr lang="en-US" altLang="ko-KR" sz="1400" b="1">
                <a:solidFill>
                  <a:srgbClr val="505358"/>
                </a:solidFill>
              </a:rPr>
              <a:t>1</a:t>
            </a:r>
            <a:endParaRPr lang="ko-KR" altLang="en-US" sz="1400" b="1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56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379B2B-81BB-43B9-A5FB-6681CA41BBEC}"/>
              </a:ext>
            </a:extLst>
          </p:cNvPr>
          <p:cNvSpPr/>
          <p:nvPr/>
        </p:nvSpPr>
        <p:spPr>
          <a:xfrm>
            <a:off x="264692" y="804504"/>
            <a:ext cx="11662616" cy="5695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1/2 액자 15">
            <a:extLst>
              <a:ext uri="{FF2B5EF4-FFF2-40B4-BE49-F238E27FC236}">
                <a16:creationId xmlns:a16="http://schemas.microsoft.com/office/drawing/2014/main" id="{9586A7FD-95B0-4D6F-9CDF-B353CD314ACB}"/>
              </a:ext>
            </a:extLst>
          </p:cNvPr>
          <p:cNvSpPr/>
          <p:nvPr/>
        </p:nvSpPr>
        <p:spPr>
          <a:xfrm>
            <a:off x="265500" y="800360"/>
            <a:ext cx="423808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02FEDF10-5E85-4398-9302-A79083DAA96F}"/>
              </a:ext>
            </a:extLst>
          </p:cNvPr>
          <p:cNvSpPr/>
          <p:nvPr/>
        </p:nvSpPr>
        <p:spPr>
          <a:xfrm flipH="1" flipV="1">
            <a:off x="11503500" y="6069665"/>
            <a:ext cx="423808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1944608"/>
            <a:ext cx="102108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누적 비율</a:t>
            </a:r>
            <a:r>
              <a:rPr lang="en-US" altLang="ko-KR" b="1">
                <a:solidFill>
                  <a:srgbClr val="7030A0"/>
                </a:solidFill>
              </a:rPr>
              <a:t>(%):</a:t>
            </a:r>
            <a:r>
              <a:rPr lang="en-US" altLang="ko-KR" b="1">
                <a:solidFill>
                  <a:srgbClr val="46484C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누적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과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비율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이라는 두 형태소가 결합된 합성어로써</a:t>
            </a:r>
            <a:r>
              <a:rPr lang="en-US" altLang="ko-KR" sz="1600" b="1">
                <a:solidFill>
                  <a:srgbClr val="6E727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6E7278"/>
                </a:solidFill>
              </a:rPr>
              <a:t>                     </a:t>
            </a:r>
            <a:r>
              <a:rPr lang="ko-KR" altLang="en-US" sz="1600" b="1">
                <a:solidFill>
                  <a:srgbClr val="6E7278"/>
                </a:solidFill>
              </a:rPr>
              <a:t>각각의 의미에 따라 </a:t>
            </a:r>
            <a:r>
              <a:rPr lang="ko-KR" altLang="en-US" sz="1600" b="1">
                <a:solidFill>
                  <a:srgbClr val="7030A0"/>
                </a:solidFill>
              </a:rPr>
              <a:t>일정 기간 동안 누적된 값이 전체에 대해 차지하는 비율</a:t>
            </a:r>
            <a:r>
              <a:rPr lang="ko-KR" altLang="en-US" sz="1600" b="1">
                <a:solidFill>
                  <a:srgbClr val="6E7278"/>
                </a:solidFill>
              </a:rPr>
              <a:t>로 정의한다</a:t>
            </a:r>
            <a:r>
              <a:rPr lang="en-US" altLang="ko-KR" sz="1600" b="1">
                <a:solidFill>
                  <a:srgbClr val="6E7278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6E7278"/>
                </a:solidFill>
              </a:rPr>
              <a:t>                     이때</a:t>
            </a:r>
            <a:r>
              <a:rPr lang="en-US" altLang="ko-KR" sz="1600" b="1">
                <a:solidFill>
                  <a:srgbClr val="6E7278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비율의 단위</a:t>
            </a:r>
            <a:r>
              <a:rPr lang="ko-KR" altLang="en-US" sz="1600" b="1">
                <a:solidFill>
                  <a:srgbClr val="6E7278"/>
                </a:solidFill>
              </a:rPr>
              <a:t>는</a:t>
            </a:r>
            <a:r>
              <a:rPr lang="en-US" altLang="ko-KR" sz="1600" b="1">
                <a:solidFill>
                  <a:srgbClr val="6E7278"/>
                </a:solidFill>
              </a:rPr>
              <a:t> </a:t>
            </a:r>
            <a:r>
              <a:rPr lang="ko-KR" altLang="en-US" sz="1600" b="1">
                <a:solidFill>
                  <a:srgbClr val="7030A0"/>
                </a:solidFill>
              </a:rPr>
              <a:t>백분율</a:t>
            </a:r>
            <a:r>
              <a:rPr lang="ko-KR" altLang="en-US" sz="1600" b="1">
                <a:solidFill>
                  <a:srgbClr val="6E7278"/>
                </a:solidFill>
              </a:rPr>
              <a:t>을 기준으로 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  <a:endParaRPr lang="en-US" altLang="ko-KR" b="1">
              <a:solidFill>
                <a:srgbClr val="6E7278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283231"/>
            <a:ext cx="121920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기타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그 밖의 또 다른 것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의미하며</a:t>
            </a:r>
            <a:r>
              <a:rPr lang="en-US" altLang="ko-KR" sz="1600" b="1">
                <a:solidFill>
                  <a:srgbClr val="6E7278"/>
                </a:solidFill>
              </a:rPr>
              <a:t>, </a:t>
            </a:r>
            <a:r>
              <a:rPr lang="ko-KR" altLang="en-US" sz="1600" b="1">
                <a:solidFill>
                  <a:srgbClr val="6E7278"/>
                </a:solidFill>
              </a:rPr>
              <a:t>그 밖의 또 다른 것이라 함에는 무엇이 있는 지 알 수 없다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4059565"/>
            <a:ext cx="121920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발자국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6E7278"/>
                </a:solidFill>
              </a:rPr>
              <a:t> ‘</a:t>
            </a:r>
            <a:r>
              <a:rPr lang="ko-KR" altLang="en-US" sz="1600" b="1">
                <a:solidFill>
                  <a:srgbClr val="7030A0"/>
                </a:solidFill>
              </a:rPr>
              <a:t>발로 밟은 자리에 남은 모양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말하며</a:t>
            </a:r>
            <a:r>
              <a:rPr lang="en-US" altLang="ko-KR" sz="1600" b="1">
                <a:solidFill>
                  <a:srgbClr val="6E7278"/>
                </a:solidFill>
              </a:rPr>
              <a:t>, </a:t>
            </a:r>
            <a:r>
              <a:rPr lang="ko-KR" altLang="en-US" sz="1600" b="1">
                <a:solidFill>
                  <a:srgbClr val="6E7278"/>
                </a:solidFill>
              </a:rPr>
              <a:t>자국이라고도 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435856"/>
            <a:ext cx="12192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범죄수법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범죄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와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수법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이라는 두 형태소가 결합된 합성어로써</a:t>
            </a:r>
            <a:r>
              <a:rPr lang="en-US" altLang="ko-KR" sz="1600" b="1">
                <a:solidFill>
                  <a:srgbClr val="6E727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6E7278"/>
                </a:solidFill>
              </a:rPr>
              <a:t>	  </a:t>
            </a:r>
            <a:r>
              <a:rPr lang="ko-KR" altLang="en-US" sz="1600" b="1">
                <a:solidFill>
                  <a:srgbClr val="6E7278"/>
                </a:solidFill>
              </a:rPr>
              <a:t>각각의 의미에 따라 </a:t>
            </a:r>
            <a:r>
              <a:rPr lang="ko-KR" altLang="en-US" sz="1600" b="1">
                <a:solidFill>
                  <a:srgbClr val="7030A0"/>
                </a:solidFill>
              </a:rPr>
              <a:t>범죄를 수행하는 방법을 의미</a:t>
            </a:r>
            <a:r>
              <a:rPr lang="ko-KR" altLang="en-US" sz="1600" b="1">
                <a:solidFill>
                  <a:srgbClr val="6E7278"/>
                </a:solidFill>
              </a:rPr>
              <a:t>로 정의한다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4720942"/>
            <a:ext cx="11237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백분율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/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전체 수량을 </a:t>
            </a:r>
            <a:r>
              <a:rPr lang="en-US" altLang="ko-KR" sz="1600" b="1">
                <a:solidFill>
                  <a:srgbClr val="7030A0"/>
                </a:solidFill>
              </a:rPr>
              <a:t>100</a:t>
            </a:r>
            <a:r>
              <a:rPr lang="ko-KR" altLang="en-US" sz="1600" b="1">
                <a:solidFill>
                  <a:srgbClr val="7030A0"/>
                </a:solidFill>
              </a:rPr>
              <a:t>으로 하여 그것에 대해 가지는 비율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의미하며</a:t>
            </a:r>
            <a:r>
              <a:rPr lang="en-US" altLang="ko-KR" sz="1600" b="1">
                <a:solidFill>
                  <a:srgbClr val="6E7278"/>
                </a:solidFill>
              </a:rPr>
              <a:t>, </a:t>
            </a:r>
            <a:r>
              <a:rPr lang="ko-KR" altLang="en-US" sz="1600" b="1">
                <a:solidFill>
                  <a:srgbClr val="6E7278"/>
                </a:solidFill>
              </a:rPr>
              <a:t>퍼센티지</a:t>
            </a:r>
            <a:r>
              <a:rPr lang="en-US" altLang="ko-KR" sz="1600" b="1">
                <a:solidFill>
                  <a:srgbClr val="6E7278"/>
                </a:solidFill>
              </a:rPr>
              <a:t>(percentage, %)</a:t>
            </a:r>
            <a:r>
              <a:rPr lang="ko-KR" altLang="en-US" sz="1600" b="1">
                <a:solidFill>
                  <a:srgbClr val="6E7278"/>
                </a:solidFill>
              </a:rPr>
              <a:t>라고도 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2D3CE-419E-4F09-8E3C-B67489FA7B74}"/>
              </a:ext>
            </a:extLst>
          </p:cNvPr>
          <p:cNvSpPr txBox="1"/>
          <p:nvPr/>
        </p:nvSpPr>
        <p:spPr>
          <a:xfrm>
            <a:off x="280740" y="3398188"/>
            <a:ext cx="121920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미신고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관련 기관 따위에 일정한 사실을 아직 보고하지 않음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F27E4-8343-4A36-B016-309DBCE9FC69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용어정의 </a:t>
            </a:r>
            <a:r>
              <a:rPr lang="en-US" altLang="ko-KR" sz="1400" b="1">
                <a:solidFill>
                  <a:srgbClr val="505358"/>
                </a:solidFill>
              </a:rPr>
              <a:t>2</a:t>
            </a:r>
            <a:endParaRPr lang="ko-KR" altLang="en-US" sz="1400" b="1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19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6F1F4D-9EAF-4302-A637-BAF1CD6D5AFC}"/>
              </a:ext>
            </a:extLst>
          </p:cNvPr>
          <p:cNvSpPr/>
          <p:nvPr/>
        </p:nvSpPr>
        <p:spPr>
          <a:xfrm>
            <a:off x="264692" y="804504"/>
            <a:ext cx="11662616" cy="5695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1/2 액자 15">
            <a:extLst>
              <a:ext uri="{FF2B5EF4-FFF2-40B4-BE49-F238E27FC236}">
                <a16:creationId xmlns:a16="http://schemas.microsoft.com/office/drawing/2014/main" id="{CE96074D-4AC3-4BE8-A985-2882B0273E37}"/>
              </a:ext>
            </a:extLst>
          </p:cNvPr>
          <p:cNvSpPr/>
          <p:nvPr/>
        </p:nvSpPr>
        <p:spPr>
          <a:xfrm>
            <a:off x="265500" y="800360"/>
            <a:ext cx="423808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43BB3B70-3658-4254-B4B0-24F04E0CBD7F}"/>
              </a:ext>
            </a:extLst>
          </p:cNvPr>
          <p:cNvSpPr/>
          <p:nvPr/>
        </p:nvSpPr>
        <p:spPr>
          <a:xfrm flipH="1" flipV="1">
            <a:off x="11503500" y="6069665"/>
            <a:ext cx="423808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3103341"/>
            <a:ext cx="102108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분포율</a:t>
            </a:r>
            <a:r>
              <a:rPr lang="en-US" altLang="ko-KR" b="1">
                <a:solidFill>
                  <a:srgbClr val="7030A0"/>
                </a:solidFill>
              </a:rPr>
              <a:t>(%):</a:t>
            </a:r>
            <a:r>
              <a:rPr lang="en-US" altLang="ko-KR" b="1">
                <a:solidFill>
                  <a:srgbClr val="46484C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분포된 비율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의미하며</a:t>
            </a:r>
            <a:r>
              <a:rPr lang="en-US" altLang="ko-KR" sz="1600" b="1">
                <a:solidFill>
                  <a:srgbClr val="6E7278"/>
                </a:solidFill>
              </a:rPr>
              <a:t>, </a:t>
            </a:r>
            <a:r>
              <a:rPr lang="ko-KR" altLang="en-US" sz="1600" b="1">
                <a:solidFill>
                  <a:srgbClr val="6E7278"/>
                </a:solidFill>
              </a:rPr>
              <a:t>여기써 쓰인 분포율</a:t>
            </a:r>
            <a:r>
              <a:rPr lang="en-US" altLang="ko-KR" sz="1600" b="1">
                <a:solidFill>
                  <a:srgbClr val="6E7278"/>
                </a:solidFill>
              </a:rPr>
              <a:t>(%)</a:t>
            </a:r>
            <a:r>
              <a:rPr lang="ko-KR" altLang="en-US" sz="1600" b="1">
                <a:solidFill>
                  <a:srgbClr val="6E7278"/>
                </a:solidFill>
              </a:rPr>
              <a:t>의 </a:t>
            </a:r>
            <a:r>
              <a:rPr lang="ko-KR" altLang="en-US" sz="1600" b="1">
                <a:solidFill>
                  <a:srgbClr val="7030A0"/>
                </a:solidFill>
              </a:rPr>
              <a:t>단위</a:t>
            </a:r>
            <a:r>
              <a:rPr lang="ko-KR" altLang="en-US" sz="1600" b="1">
                <a:solidFill>
                  <a:srgbClr val="6E7278"/>
                </a:solidFill>
              </a:rPr>
              <a:t>는 </a:t>
            </a:r>
            <a:r>
              <a:rPr lang="ko-KR" altLang="en-US" sz="1600" b="1">
                <a:solidFill>
                  <a:srgbClr val="7030A0"/>
                </a:solidFill>
              </a:rPr>
              <a:t>백분율</a:t>
            </a:r>
            <a:r>
              <a:rPr lang="ko-KR" altLang="en-US" sz="1600" b="1">
                <a:solidFill>
                  <a:srgbClr val="6E7278"/>
                </a:solidFill>
              </a:rPr>
              <a:t>을 기준으로 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  <a:endParaRPr lang="en-US" altLang="ko-KR" b="1">
              <a:solidFill>
                <a:srgbClr val="6E727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3879891"/>
            <a:ext cx="12192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불심검문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6E7278"/>
                </a:solidFill>
              </a:rPr>
              <a:t> ‘</a:t>
            </a:r>
            <a:r>
              <a:rPr lang="ko-KR" altLang="en-US" sz="1600" b="1">
                <a:solidFill>
                  <a:srgbClr val="7030A0"/>
                </a:solidFill>
              </a:rPr>
              <a:t>경찰관이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수상한 거동을 하거나 죄를 범하였거나 범하려고 하여 의심받을 만한 사람을 정지시켜 질문하는 일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</a:t>
            </a:r>
            <a:endParaRPr lang="en-US" altLang="ko-KR" sz="1600" b="1">
              <a:solidFill>
                <a:srgbClr val="6E727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6E7278"/>
                </a:solidFill>
              </a:rPr>
              <a:t>	  </a:t>
            </a:r>
            <a:r>
              <a:rPr lang="ko-KR" altLang="en-US" sz="1600" b="1">
                <a:solidFill>
                  <a:srgbClr val="6E7278"/>
                </a:solidFill>
              </a:rPr>
              <a:t>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2380330"/>
            <a:ext cx="121920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변사체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뜻밖의 사고로 죽은 사람의 시체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802323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수렴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함수 </a:t>
            </a:r>
            <a:r>
              <a:rPr lang="en-US" altLang="ko-KR" sz="1600" b="1">
                <a:solidFill>
                  <a:srgbClr val="7030A0"/>
                </a:solidFill>
              </a:rPr>
              <a:t>ƒ(x)</a:t>
            </a:r>
            <a:r>
              <a:rPr lang="ko-KR" altLang="en-US" sz="1600" b="1">
                <a:solidFill>
                  <a:srgbClr val="7030A0"/>
                </a:solidFill>
              </a:rPr>
              <a:t>가 있을 때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어떤 일정한 수의 임의의 근방에 </a:t>
            </a:r>
            <a:r>
              <a:rPr lang="en-US" altLang="ko-KR" sz="1600" b="1">
                <a:solidFill>
                  <a:srgbClr val="7030A0"/>
                </a:solidFill>
              </a:rPr>
              <a:t>a</a:t>
            </a:r>
            <a:r>
              <a:rPr lang="ko-KR" altLang="en-US" sz="1600" b="1">
                <a:solidFill>
                  <a:srgbClr val="7030A0"/>
                </a:solidFill>
              </a:rPr>
              <a:t>의 근방에 있는 모든 </a:t>
            </a:r>
            <a:r>
              <a:rPr lang="en-US" altLang="ko-KR" sz="1600" b="1">
                <a:solidFill>
                  <a:srgbClr val="7030A0"/>
                </a:solidFill>
              </a:rPr>
              <a:t>x</a:t>
            </a:r>
            <a:r>
              <a:rPr lang="ko-KR" altLang="en-US" sz="1600" b="1">
                <a:solidFill>
                  <a:srgbClr val="7030A0"/>
                </a:solidFill>
              </a:rPr>
              <a:t>의 함숫값이 모여 있는 현상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5025773"/>
            <a:ext cx="11237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비중</a:t>
            </a:r>
            <a:r>
              <a:rPr lang="en-US" altLang="ko-KR" b="1">
                <a:solidFill>
                  <a:srgbClr val="7030A0"/>
                </a:solidFill>
              </a:rPr>
              <a:t>(%):</a:t>
            </a:r>
            <a:r>
              <a:rPr lang="en-US" altLang="ko-KR" sz="1600" b="1"/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다른 것과 비교할 때 차지하는 중요도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를 의미하며</a:t>
            </a:r>
            <a:r>
              <a:rPr lang="en-US" altLang="ko-KR" sz="1600" b="1">
                <a:solidFill>
                  <a:srgbClr val="6E7278"/>
                </a:solidFill>
              </a:rPr>
              <a:t>, </a:t>
            </a:r>
            <a:r>
              <a:rPr lang="ko-KR" altLang="en-US" sz="1600" b="1">
                <a:solidFill>
                  <a:srgbClr val="6E7278"/>
                </a:solidFill>
              </a:rPr>
              <a:t>여기서 쓰인 비중</a:t>
            </a:r>
            <a:r>
              <a:rPr lang="en-US" altLang="ko-KR" sz="1600" b="1">
                <a:solidFill>
                  <a:srgbClr val="6E7278"/>
                </a:solidFill>
              </a:rPr>
              <a:t>(%)</a:t>
            </a:r>
            <a:r>
              <a:rPr lang="ko-KR" altLang="en-US" sz="1600" b="1">
                <a:solidFill>
                  <a:srgbClr val="6E7278"/>
                </a:solidFill>
              </a:rPr>
              <a:t>의 </a:t>
            </a:r>
            <a:r>
              <a:rPr lang="ko-KR" altLang="en-US" sz="1600" b="1">
                <a:solidFill>
                  <a:srgbClr val="7030A0"/>
                </a:solidFill>
              </a:rPr>
              <a:t>단위</a:t>
            </a:r>
            <a:r>
              <a:rPr lang="ko-KR" altLang="en-US" sz="1600" b="1">
                <a:solidFill>
                  <a:srgbClr val="6E7278"/>
                </a:solidFill>
              </a:rPr>
              <a:t>는</a:t>
            </a:r>
            <a:r>
              <a:rPr lang="ko-KR" altLang="en-US" sz="1600" b="1"/>
              <a:t> </a:t>
            </a:r>
            <a:r>
              <a:rPr lang="ko-KR" altLang="en-US" sz="1600" b="1">
                <a:solidFill>
                  <a:srgbClr val="7030A0"/>
                </a:solidFill>
              </a:rPr>
              <a:t>백분율</a:t>
            </a:r>
            <a:r>
              <a:rPr lang="ko-KR" altLang="en-US" sz="1600" b="1">
                <a:solidFill>
                  <a:srgbClr val="6E7278"/>
                </a:solidFill>
              </a:rPr>
              <a:t>을</a:t>
            </a:r>
            <a:r>
              <a:rPr lang="ko-KR" altLang="en-US" sz="1600" b="1"/>
              <a:t> </a:t>
            </a:r>
            <a:r>
              <a:rPr lang="ko-KR" altLang="en-US" sz="1600" b="1">
                <a:solidFill>
                  <a:srgbClr val="6E7278"/>
                </a:solidFill>
              </a:rPr>
              <a:t>기준으로 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E97D3-4334-4AC4-BCEF-E5B67C1EC91B}"/>
              </a:ext>
            </a:extLst>
          </p:cNvPr>
          <p:cNvSpPr txBox="1"/>
          <p:nvPr/>
        </p:nvSpPr>
        <p:spPr>
          <a:xfrm>
            <a:off x="280740" y="1282089"/>
            <a:ext cx="12192000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범행도구발견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범행</a:t>
            </a:r>
            <a:r>
              <a:rPr lang="en-US" altLang="ko-KR" sz="1600" b="1">
                <a:solidFill>
                  <a:srgbClr val="6E7278"/>
                </a:solidFill>
              </a:rPr>
              <a:t>’, ‘</a:t>
            </a:r>
            <a:r>
              <a:rPr lang="ko-KR" altLang="en-US" sz="1600" b="1">
                <a:solidFill>
                  <a:srgbClr val="6E7278"/>
                </a:solidFill>
              </a:rPr>
              <a:t>도구</a:t>
            </a:r>
            <a:r>
              <a:rPr lang="en-US" altLang="ko-KR" sz="1600" b="1">
                <a:solidFill>
                  <a:srgbClr val="6E7278"/>
                </a:solidFill>
              </a:rPr>
              <a:t>’, ‘</a:t>
            </a:r>
            <a:r>
              <a:rPr lang="ko-KR" altLang="en-US" sz="1600" b="1">
                <a:solidFill>
                  <a:srgbClr val="6E7278"/>
                </a:solidFill>
              </a:rPr>
              <a:t>발견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이라는 세 개의 형태소가 결합된 합성어로써</a:t>
            </a:r>
            <a:r>
              <a:rPr lang="en-US" altLang="ko-KR" sz="1600" b="1">
                <a:solidFill>
                  <a:srgbClr val="6E7278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6E7278"/>
                </a:solidFill>
              </a:rPr>
              <a:t>	         </a:t>
            </a:r>
            <a:r>
              <a:rPr lang="ko-KR" altLang="en-US" sz="1600" b="1">
                <a:solidFill>
                  <a:srgbClr val="6E7278"/>
                </a:solidFill>
              </a:rPr>
              <a:t>각각의 의미에 따라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범행에 사용된 도구를 발견했다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라는 의미로 정의할 수 있다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2DE98-402F-4751-B053-734F7EAF7EF5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용어정의 </a:t>
            </a:r>
            <a:r>
              <a:rPr lang="en-US" altLang="ko-KR" sz="1400" b="1">
                <a:solidFill>
                  <a:srgbClr val="505358"/>
                </a:solidFill>
              </a:rPr>
              <a:t>3</a:t>
            </a:r>
            <a:endParaRPr lang="ko-KR" altLang="en-US" sz="1400" b="1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49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763310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9600" b="1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854217"/>
            <a:ext cx="57579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Software Requirements Specification</a:t>
            </a:r>
            <a:endParaRPr lang="ko-KR" altLang="en-US" sz="5400" b="1" dirty="0">
              <a:blipFill>
                <a:blip r:embed="rId2"/>
                <a:stretch>
                  <a:fillRect/>
                </a:stretch>
              </a:blip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5400" b="1" dirty="0">
              <a:blipFill>
                <a:blip r:embed="rId3"/>
                <a:stretch>
                  <a:fillRect/>
                </a:stretch>
              </a:blip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8" y="277141"/>
            <a:ext cx="5085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목록  </a:t>
            </a:r>
            <a:r>
              <a:rPr lang="en-US" altLang="ko-KR" sz="1100" b="1" dirty="0">
                <a:solidFill>
                  <a:srgbClr val="113947"/>
                </a:solidFill>
                <a:latin typeface="+mj-ea"/>
                <a:ea typeface="+mj-ea"/>
              </a:rPr>
              <a:t>|  </a:t>
            </a:r>
            <a:r>
              <a:rPr lang="ko-KR" altLang="en-US" sz="1100" b="1" dirty="0">
                <a:solidFill>
                  <a:srgbClr val="113947"/>
                </a:solidFill>
                <a:latin typeface="+mj-ea"/>
                <a:ea typeface="+mj-ea"/>
              </a:rPr>
              <a:t>흐름도  </a:t>
            </a:r>
            <a:r>
              <a:rPr lang="en-US" altLang="ko-KR" sz="1100" b="1" dirty="0">
                <a:solidFill>
                  <a:srgbClr val="113947"/>
                </a:solidFill>
                <a:latin typeface="+mj-ea"/>
                <a:ea typeface="+mj-ea"/>
              </a:rPr>
              <a:t>|  </a:t>
            </a:r>
            <a:r>
              <a:rPr lang="ko-KR" altLang="en-US" sz="1200" b="1" dirty="0">
                <a:solidFill>
                  <a:srgbClr val="113947"/>
                </a:solidFill>
                <a:latin typeface="+mj-ea"/>
              </a:rPr>
              <a:t>기능정의 목록</a:t>
            </a:r>
            <a:endParaRPr lang="ko-KR" altLang="en-US" sz="12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501615" y="3261616"/>
            <a:ext cx="5317807" cy="36246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113947"/>
                </a:solidFill>
              </a:rPr>
              <a:t>범죄사건 데이터 분석 및 시각화 </a:t>
            </a:r>
            <a:r>
              <a:rPr lang="en-US" altLang="ko-KR" sz="1400" b="1" dirty="0">
                <a:solidFill>
                  <a:srgbClr val="113947"/>
                </a:solidFill>
              </a:rPr>
              <a:t>with Python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4F6D9-B2CD-4FD6-B29A-48F3C73F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9A8E9A-763C-4DE6-98F8-29770F31B123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EB55D4-06FA-45F7-8B78-51F9F6FB3351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CD6EE7-1276-4354-A6B9-7AF5F862CE35}"/>
              </a:ext>
            </a:extLst>
          </p:cNvPr>
          <p:cNvSpPr/>
          <p:nvPr/>
        </p:nvSpPr>
        <p:spPr>
          <a:xfrm>
            <a:off x="2282230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018255-BA3E-46FA-941D-3D348B328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8" y="4076161"/>
            <a:ext cx="378000" cy="37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3C32F6-F9A6-49DA-81F5-139CEA48EFC8}"/>
              </a:ext>
            </a:extLst>
          </p:cNvPr>
          <p:cNvSpPr txBox="1"/>
          <p:nvPr/>
        </p:nvSpPr>
        <p:spPr>
          <a:xfrm>
            <a:off x="550013" y="4653136"/>
            <a:ext cx="17281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Requirements List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AFEAB-1162-4819-BA0D-9AF23B7079F1}"/>
              </a:ext>
            </a:extLst>
          </p:cNvPr>
          <p:cNvSpPr txBox="1"/>
          <p:nvPr/>
        </p:nvSpPr>
        <p:spPr>
          <a:xfrm>
            <a:off x="4010423" y="4456329"/>
            <a:ext cx="172819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Functional Specification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8C578AB-01EB-4085-9E16-E0A63CC8A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00" y="4096786"/>
            <a:ext cx="381128" cy="38112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B61329-F02F-4B77-96FD-E9646C29B3EE}"/>
              </a:ext>
            </a:extLst>
          </p:cNvPr>
          <p:cNvSpPr/>
          <p:nvPr/>
        </p:nvSpPr>
        <p:spPr>
          <a:xfrm>
            <a:off x="2591422" y="4710916"/>
            <a:ext cx="1102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Flow Chart</a:t>
            </a:r>
            <a:endParaRPr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6D8663-A395-4B97-B4D4-8F80B21504FF}"/>
              </a:ext>
            </a:extLst>
          </p:cNvPr>
          <p:cNvSpPr txBox="1"/>
          <p:nvPr/>
        </p:nvSpPr>
        <p:spPr>
          <a:xfrm>
            <a:off x="2278206" y="5107250"/>
            <a:ext cx="172923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흐름도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7ECC7F7-8E76-4AA2-80B2-AA9D60A591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74" y="4109911"/>
            <a:ext cx="426977" cy="426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11DF40-FB08-4CD9-B00C-98820FABD4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39" y="356329"/>
            <a:ext cx="5226673" cy="59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1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2C7FBD-AD26-4A92-AF72-DC1C767DE837}"/>
              </a:ext>
            </a:extLst>
          </p:cNvPr>
          <p:cNvSpPr/>
          <p:nvPr/>
        </p:nvSpPr>
        <p:spPr>
          <a:xfrm>
            <a:off x="264692" y="804504"/>
            <a:ext cx="11662616" cy="5695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1/2 액자 15">
            <a:extLst>
              <a:ext uri="{FF2B5EF4-FFF2-40B4-BE49-F238E27FC236}">
                <a16:creationId xmlns:a16="http://schemas.microsoft.com/office/drawing/2014/main" id="{407D5B65-075D-4E47-A1BC-87CB57CAA15E}"/>
              </a:ext>
            </a:extLst>
          </p:cNvPr>
          <p:cNvSpPr/>
          <p:nvPr/>
        </p:nvSpPr>
        <p:spPr>
          <a:xfrm>
            <a:off x="265500" y="800360"/>
            <a:ext cx="423808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64DBCE92-2FAA-4D34-AFD1-3DDBAC542CA5}"/>
              </a:ext>
            </a:extLst>
          </p:cNvPr>
          <p:cNvSpPr/>
          <p:nvPr/>
        </p:nvSpPr>
        <p:spPr>
          <a:xfrm flipH="1" flipV="1">
            <a:off x="11503500" y="6069665"/>
            <a:ext cx="423808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2645538"/>
            <a:ext cx="102108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신문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b="1">
                <a:solidFill>
                  <a:srgbClr val="46484C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알고 있는 사실을 캐어물음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  <a:endParaRPr lang="en-US" altLang="ko-KR" b="1">
              <a:solidFill>
                <a:srgbClr val="6E727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3354689"/>
            <a:ext cx="12192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안면식별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6E7278"/>
                </a:solidFill>
              </a:rPr>
              <a:t> ‘</a:t>
            </a:r>
            <a:r>
              <a:rPr lang="ko-KR" altLang="en-US" sz="1600" b="1">
                <a:solidFill>
                  <a:srgbClr val="6E7278"/>
                </a:solidFill>
              </a:rPr>
              <a:t>안면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과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식별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이라는 두 형태소가 결합된 합성어로써</a:t>
            </a:r>
            <a:r>
              <a:rPr lang="en-US" altLang="ko-KR" sz="1600" b="1">
                <a:solidFill>
                  <a:srgbClr val="6E7278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6E7278"/>
                </a:solidFill>
              </a:rPr>
              <a:t>	  </a:t>
            </a:r>
            <a:r>
              <a:rPr lang="ko-KR" altLang="en-US" sz="1600" b="1">
                <a:solidFill>
                  <a:srgbClr val="6E7278"/>
                </a:solidFill>
              </a:rPr>
              <a:t>각각의 의미에 따라</a:t>
            </a:r>
            <a:r>
              <a:rPr lang="ko-KR" altLang="en-US" sz="1600" b="1">
                <a:solidFill>
                  <a:srgbClr val="7030A0"/>
                </a:solidFill>
              </a:rPr>
              <a:t> 얼굴을 인식하거나 구별하는 것</a:t>
            </a:r>
            <a:r>
              <a:rPr lang="ko-KR" altLang="en-US" sz="1600" b="1">
                <a:solidFill>
                  <a:srgbClr val="6E7278"/>
                </a:solidFill>
              </a:rPr>
              <a:t>으로 정의한다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989926"/>
            <a:ext cx="121920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신고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국민이 법령의 규정에 따라 행정 관청에 일정한 사실을 진술ㆍ보고함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D83278-CBCD-4FBC-9A67-BAD06AE356AF}"/>
              </a:ext>
            </a:extLst>
          </p:cNvPr>
          <p:cNvSpPr txBox="1"/>
          <p:nvPr/>
        </p:nvSpPr>
        <p:spPr>
          <a:xfrm>
            <a:off x="280740" y="5088784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장물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절도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강도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사기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횡령 따위의 재산 범죄에 의하여 불법으로 가진 타인 소유의 재물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4433172"/>
            <a:ext cx="11237496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자수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/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범인이 스스로 수사 기관에 자기의 범죄 사실을 신고하고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그 처분을 구하는 일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4BF4-29FD-4F40-BEF9-8DF0D03DE8F7}"/>
              </a:ext>
            </a:extLst>
          </p:cNvPr>
          <p:cNvSpPr txBox="1"/>
          <p:nvPr/>
        </p:nvSpPr>
        <p:spPr>
          <a:xfrm>
            <a:off x="280740" y="5797938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전과조회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전과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와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조회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6E7278"/>
                </a:solidFill>
              </a:rPr>
              <a:t>라는 두 형태소가 결합된 합성어로써</a:t>
            </a:r>
            <a:r>
              <a:rPr lang="en-US" altLang="ko-KR" sz="1600" b="1">
                <a:solidFill>
                  <a:srgbClr val="6E7278"/>
                </a:solidFill>
              </a:rPr>
              <a:t>, </a:t>
            </a:r>
            <a:r>
              <a:rPr lang="ko-KR" altLang="en-US" sz="1600" b="1">
                <a:solidFill>
                  <a:srgbClr val="6E7278"/>
                </a:solidFill>
              </a:rPr>
              <a:t>각각의 의미에 따라 </a:t>
            </a:r>
            <a:r>
              <a:rPr lang="ko-KR" altLang="en-US" sz="1600" b="1">
                <a:solidFill>
                  <a:srgbClr val="7030A0"/>
                </a:solidFill>
              </a:rPr>
              <a:t>범죄 경력을 확인하는 과정</a:t>
            </a:r>
            <a:r>
              <a:rPr lang="ko-KR" altLang="en-US" sz="1600" b="1">
                <a:solidFill>
                  <a:srgbClr val="6E7278"/>
                </a:solidFill>
              </a:rPr>
              <a:t>으로 정의한다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0FD6A-A046-4E5F-935F-74729E5EBBBD}"/>
              </a:ext>
            </a:extLst>
          </p:cNvPr>
          <p:cNvSpPr txBox="1"/>
          <p:nvPr/>
        </p:nvSpPr>
        <p:spPr>
          <a:xfrm>
            <a:off x="280740" y="1280775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수사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찾아서 조사함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C5A8C-4AA8-4678-B835-73D415A7DD7D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용어정의 </a:t>
            </a:r>
            <a:r>
              <a:rPr lang="en-US" altLang="ko-KR" sz="1400" b="1">
                <a:solidFill>
                  <a:srgbClr val="505358"/>
                </a:solidFill>
              </a:rPr>
              <a:t>4</a:t>
            </a:r>
            <a:endParaRPr lang="ko-KR" altLang="en-US" sz="1400" b="1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07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4664C7-3F5B-420F-BC2E-459F125F854D}"/>
              </a:ext>
            </a:extLst>
          </p:cNvPr>
          <p:cNvSpPr/>
          <p:nvPr/>
        </p:nvSpPr>
        <p:spPr>
          <a:xfrm>
            <a:off x="264692" y="804504"/>
            <a:ext cx="11662616" cy="5695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1/2 액자 16">
            <a:extLst>
              <a:ext uri="{FF2B5EF4-FFF2-40B4-BE49-F238E27FC236}">
                <a16:creationId xmlns:a16="http://schemas.microsoft.com/office/drawing/2014/main" id="{8D3A13C2-7BF6-40A9-9DD6-3E73049C1A55}"/>
              </a:ext>
            </a:extLst>
          </p:cNvPr>
          <p:cNvSpPr/>
          <p:nvPr/>
        </p:nvSpPr>
        <p:spPr>
          <a:xfrm>
            <a:off x="265500" y="800360"/>
            <a:ext cx="423808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1/2 액자 17">
            <a:extLst>
              <a:ext uri="{FF2B5EF4-FFF2-40B4-BE49-F238E27FC236}">
                <a16:creationId xmlns:a16="http://schemas.microsoft.com/office/drawing/2014/main" id="{5131FB8C-4833-4FC0-9C99-473BF9A97857}"/>
              </a:ext>
            </a:extLst>
          </p:cNvPr>
          <p:cNvSpPr/>
          <p:nvPr/>
        </p:nvSpPr>
        <p:spPr>
          <a:xfrm flipH="1" flipV="1">
            <a:off x="11503500" y="6069665"/>
            <a:ext cx="423808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55EB3D-C4BE-4771-ACA7-C8AF9E178B4E}"/>
              </a:ext>
            </a:extLst>
          </p:cNvPr>
          <p:cNvSpPr/>
          <p:nvPr/>
        </p:nvSpPr>
        <p:spPr>
          <a:xfrm>
            <a:off x="280740" y="1989668"/>
            <a:ext cx="117741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진정투서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b="1">
                <a:solidFill>
                  <a:srgbClr val="46484C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국민이 국가 또는 행정기관에 대한 불만과 희망사항을 개진하고 시정을 요구하는 행위를 표현하는 서식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  <a:endParaRPr lang="en-US" altLang="ko-KR" b="1">
              <a:solidFill>
                <a:srgbClr val="6E727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02194-107A-42C8-80E7-83FF8D2924DB}"/>
              </a:ext>
            </a:extLst>
          </p:cNvPr>
          <p:cNvSpPr txBox="1"/>
          <p:nvPr/>
        </p:nvSpPr>
        <p:spPr>
          <a:xfrm>
            <a:off x="280740" y="2698591"/>
            <a:ext cx="12192000" cy="82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타기관에서 이송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6E7278"/>
                </a:solidFill>
              </a:rPr>
              <a:t> ‘</a:t>
            </a:r>
            <a:r>
              <a:rPr lang="ko-KR" altLang="en-US" sz="1600" b="1">
                <a:solidFill>
                  <a:srgbClr val="6E7278"/>
                </a:solidFill>
              </a:rPr>
              <a:t>타기관</a:t>
            </a:r>
            <a:r>
              <a:rPr lang="en-US" altLang="ko-KR" sz="1600" b="1">
                <a:solidFill>
                  <a:srgbClr val="6E7278"/>
                </a:solidFill>
              </a:rPr>
              <a:t>’, ‘</a:t>
            </a:r>
            <a:r>
              <a:rPr lang="ko-KR" altLang="en-US" sz="1600" b="1">
                <a:solidFill>
                  <a:srgbClr val="6E7278"/>
                </a:solidFill>
              </a:rPr>
              <a:t>에서</a:t>
            </a:r>
            <a:r>
              <a:rPr lang="en-US" altLang="ko-KR" sz="1600" b="1">
                <a:solidFill>
                  <a:srgbClr val="6E7278"/>
                </a:solidFill>
              </a:rPr>
              <a:t>‘, ‘</a:t>
            </a:r>
            <a:r>
              <a:rPr lang="ko-KR" altLang="en-US" sz="1600" b="1">
                <a:solidFill>
                  <a:srgbClr val="6E7278"/>
                </a:solidFill>
              </a:rPr>
              <a:t>이송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이라는 세 개의 형태소가 결합된 합성어로써</a:t>
            </a:r>
            <a:r>
              <a:rPr lang="en-US" altLang="ko-KR" sz="1600" b="1">
                <a:solidFill>
                  <a:srgbClr val="6E7278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6E7278"/>
                </a:solidFill>
              </a:rPr>
              <a:t>		</a:t>
            </a:r>
            <a:r>
              <a:rPr lang="ko-KR" altLang="en-US" sz="1600" b="1">
                <a:solidFill>
                  <a:srgbClr val="6E7278"/>
                </a:solidFill>
              </a:rPr>
              <a:t>각각의 의미에 따라 </a:t>
            </a:r>
            <a:r>
              <a:rPr lang="ko-KR" altLang="en-US" sz="1600" b="1">
                <a:solidFill>
                  <a:srgbClr val="7030A0"/>
                </a:solidFill>
              </a:rPr>
              <a:t>한 기관에서 다른 기관으로 필요한 정보나 문서 등을 전달하는 과정</a:t>
            </a:r>
            <a:r>
              <a:rPr lang="ko-KR" altLang="en-US" sz="1600" b="1">
                <a:solidFill>
                  <a:srgbClr val="6E7278"/>
                </a:solidFill>
              </a:rPr>
              <a:t>으로 정의한다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9B64B-D0C0-44F7-A5CA-A4E16B605FC3}"/>
              </a:ext>
            </a:extLst>
          </p:cNvPr>
          <p:cNvSpPr txBox="1"/>
          <p:nvPr/>
        </p:nvSpPr>
        <p:spPr>
          <a:xfrm>
            <a:off x="280740" y="1280745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지능범죄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ko-KR" altLang="en-US" sz="1600" b="1">
                <a:solidFill>
                  <a:srgbClr val="7030A0"/>
                </a:solidFill>
              </a:rPr>
              <a:t>직무유기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직권남용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증수뢰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통화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문서</a:t>
            </a:r>
            <a:r>
              <a:rPr lang="en-US" altLang="ko-KR" sz="1600" b="1">
                <a:solidFill>
                  <a:srgbClr val="7030A0"/>
                </a:solidFill>
              </a:rPr>
              <a:t>·</a:t>
            </a:r>
            <a:r>
              <a:rPr lang="ko-KR" altLang="en-US" sz="1600" b="1">
                <a:solidFill>
                  <a:srgbClr val="7030A0"/>
                </a:solidFill>
              </a:rPr>
              <a:t>인장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유가증권인지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사기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횡령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배임</a:t>
            </a:r>
            <a:r>
              <a:rPr lang="ko-KR" altLang="en-US" sz="1600" b="1">
                <a:solidFill>
                  <a:srgbClr val="6E7278"/>
                </a:solidFill>
              </a:rPr>
              <a:t>을 통틀어 지능범죄라 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0007A-30F9-4861-9DE3-A21D3421D0FD}"/>
              </a:ext>
            </a:extLst>
          </p:cNvPr>
          <p:cNvSpPr txBox="1"/>
          <p:nvPr/>
        </p:nvSpPr>
        <p:spPr>
          <a:xfrm>
            <a:off x="264693" y="3729205"/>
            <a:ext cx="112374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타인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/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다른 사람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B4BF4-29FD-4F40-BEF9-8DF0D03DE8F7}"/>
              </a:ext>
            </a:extLst>
          </p:cNvPr>
          <p:cNvSpPr txBox="1"/>
          <p:nvPr/>
        </p:nvSpPr>
        <p:spPr>
          <a:xfrm>
            <a:off x="280740" y="4438128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폭력범죄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ko-KR" altLang="en-US" sz="1600" b="1">
                <a:solidFill>
                  <a:srgbClr val="7030A0"/>
                </a:solidFill>
              </a:rPr>
              <a:t>상해</a:t>
            </a:r>
            <a:r>
              <a:rPr lang="en-US" altLang="ko-KR" sz="1600" b="1">
                <a:solidFill>
                  <a:srgbClr val="7030A0"/>
                </a:solidFill>
              </a:rPr>
              <a:t>,</a:t>
            </a:r>
            <a:r>
              <a:rPr lang="ko-KR" altLang="en-US" sz="1600" b="1">
                <a:solidFill>
                  <a:srgbClr val="7030A0"/>
                </a:solidFill>
              </a:rPr>
              <a:t> 폭행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체포</a:t>
            </a:r>
            <a:r>
              <a:rPr lang="en-US" altLang="ko-KR" sz="1600" b="1">
                <a:solidFill>
                  <a:srgbClr val="7030A0"/>
                </a:solidFill>
              </a:rPr>
              <a:t>·</a:t>
            </a:r>
            <a:r>
              <a:rPr lang="ko-KR" altLang="en-US" sz="1600" b="1">
                <a:solidFill>
                  <a:srgbClr val="7030A0"/>
                </a:solidFill>
              </a:rPr>
              <a:t>감금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협박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약취</a:t>
            </a:r>
            <a:r>
              <a:rPr lang="en-US" altLang="ko-KR" sz="1600" b="1">
                <a:solidFill>
                  <a:srgbClr val="7030A0"/>
                </a:solidFill>
              </a:rPr>
              <a:t>·</a:t>
            </a:r>
            <a:r>
              <a:rPr lang="ko-KR" altLang="en-US" sz="1600" b="1">
                <a:solidFill>
                  <a:srgbClr val="7030A0"/>
                </a:solidFill>
              </a:rPr>
              <a:t>유인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폭력행위등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공갈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손괴</a:t>
            </a:r>
            <a:r>
              <a:rPr lang="ko-KR" altLang="en-US" sz="1600" b="1">
                <a:solidFill>
                  <a:srgbClr val="6E7278"/>
                </a:solidFill>
              </a:rPr>
              <a:t>를 통틀어 폭력범죄라 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E09727-0685-45EC-9EB9-35CBF0C7F99F}"/>
              </a:ext>
            </a:extLst>
          </p:cNvPr>
          <p:cNvSpPr/>
          <p:nvPr/>
        </p:nvSpPr>
        <p:spPr>
          <a:xfrm>
            <a:off x="280740" y="5802433"/>
            <a:ext cx="102108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현행범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b="1">
                <a:solidFill>
                  <a:srgbClr val="46484C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범죄를 실행하는 중이거나 실행한 직후에 잡힌 범인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  <a:endParaRPr lang="en-US" altLang="ko-KR" b="1">
              <a:solidFill>
                <a:srgbClr val="6E727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6DD074-C1C8-48AD-830C-D24F1736867A}"/>
              </a:ext>
            </a:extLst>
          </p:cNvPr>
          <p:cNvSpPr txBox="1"/>
          <p:nvPr/>
        </p:nvSpPr>
        <p:spPr>
          <a:xfrm>
            <a:off x="280740" y="5147051"/>
            <a:ext cx="121920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7030A0"/>
                </a:solidFill>
              </a:rPr>
              <a:t>피해자</a:t>
            </a:r>
            <a:r>
              <a:rPr lang="en-US" altLang="ko-KR" b="1">
                <a:solidFill>
                  <a:srgbClr val="7030A0"/>
                </a:solidFill>
              </a:rPr>
              <a:t>:</a:t>
            </a:r>
            <a:r>
              <a:rPr lang="en-US" altLang="ko-KR" sz="1600" b="1">
                <a:solidFill>
                  <a:srgbClr val="7030A0"/>
                </a:solidFill>
              </a:rPr>
              <a:t> </a:t>
            </a:r>
            <a:r>
              <a:rPr lang="en-US" altLang="ko-KR" sz="1600" b="1">
                <a:solidFill>
                  <a:srgbClr val="6E7278"/>
                </a:solidFill>
              </a:rPr>
              <a:t>‘</a:t>
            </a:r>
            <a:r>
              <a:rPr lang="ko-KR" altLang="en-US" sz="1600" b="1">
                <a:solidFill>
                  <a:srgbClr val="7030A0"/>
                </a:solidFill>
              </a:rPr>
              <a:t>자신의 생명이나 신체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재산</a:t>
            </a:r>
            <a:r>
              <a:rPr lang="en-US" altLang="ko-KR" sz="1600" b="1">
                <a:solidFill>
                  <a:srgbClr val="7030A0"/>
                </a:solidFill>
              </a:rPr>
              <a:t>, </a:t>
            </a:r>
            <a:r>
              <a:rPr lang="ko-KR" altLang="en-US" sz="1600" b="1">
                <a:solidFill>
                  <a:srgbClr val="7030A0"/>
                </a:solidFill>
              </a:rPr>
              <a:t>명예 따위에 침해 또는 위협을 받은 사람</a:t>
            </a:r>
            <a:r>
              <a:rPr lang="en-US" altLang="ko-KR" sz="1600" b="1">
                <a:solidFill>
                  <a:srgbClr val="6E7278"/>
                </a:solidFill>
              </a:rPr>
              <a:t>’</a:t>
            </a:r>
            <a:r>
              <a:rPr lang="ko-KR" altLang="en-US" sz="1600" b="1">
                <a:solidFill>
                  <a:srgbClr val="6E7278"/>
                </a:solidFill>
              </a:rPr>
              <a:t>을 말한다</a:t>
            </a:r>
            <a:r>
              <a:rPr lang="en-US" altLang="ko-KR" sz="1600" b="1">
                <a:solidFill>
                  <a:srgbClr val="6E7278"/>
                </a:solidFill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69963-B12F-4CE7-A15B-5989E9BC100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용어정의 </a:t>
            </a:r>
            <a:r>
              <a:rPr lang="en-US" altLang="ko-KR" sz="1400" b="1">
                <a:solidFill>
                  <a:srgbClr val="505358"/>
                </a:solidFill>
              </a:rPr>
              <a:t>5</a:t>
            </a:r>
            <a:endParaRPr lang="ko-KR" altLang="en-US" sz="1400" b="1">
              <a:solidFill>
                <a:srgbClr val="5053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240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794885-7819-4976-A219-9AC9A927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59" y="1579010"/>
            <a:ext cx="5248987" cy="34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DA2F36-2FE3-4137-B7BE-E189DB9E9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30" y="1579010"/>
            <a:ext cx="5223088" cy="34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A4B00-65EA-4C9D-A20D-5FEB5825C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8" y="1599062"/>
            <a:ext cx="2364673" cy="142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572A3F-6887-4F10-95FD-C920B61D8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599" y="1637873"/>
            <a:ext cx="2333317" cy="134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C666A-3138-4A9F-854E-B242CD67A42B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>
                <a:solidFill>
                  <a:srgbClr val="C00000"/>
                </a:solidFill>
              </a:rPr>
              <a:t>* </a:t>
            </a:r>
            <a:r>
              <a:rPr lang="ko-KR" altLang="en-US" sz="1000" b="1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/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경찰이 인지한 범죄 사건에 대해서는 </a:t>
            </a:r>
            <a:r>
              <a:rPr lang="en-US" altLang="ko-KR" sz="900" b="1">
                <a:solidFill>
                  <a:srgbClr val="505358"/>
                </a:solidFill>
              </a:rPr>
              <a:t>3</a:t>
            </a:r>
            <a:r>
              <a:rPr lang="ko-KR" altLang="en-US" sz="900" b="1">
                <a:solidFill>
                  <a:srgbClr val="505358"/>
                </a:solidFill>
              </a:rPr>
              <a:t>개월을 초과한 시점에서 검거율이 </a:t>
            </a:r>
            <a:r>
              <a:rPr lang="en-US" altLang="ko-KR" sz="900" b="1">
                <a:solidFill>
                  <a:srgbClr val="505358"/>
                </a:solidFill>
              </a:rPr>
              <a:t>100%</a:t>
            </a:r>
            <a:r>
              <a:rPr lang="ko-KR" altLang="en-US" sz="900" b="1">
                <a:solidFill>
                  <a:srgbClr val="505358"/>
                </a:solidFill>
              </a:rPr>
              <a:t>에 수렴하는 것으로 나타남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이는 경찰이 범죄 사건을 인지한다면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거의 </a:t>
            </a:r>
            <a:r>
              <a:rPr lang="en-US" altLang="ko-KR" sz="900" b="1">
                <a:solidFill>
                  <a:srgbClr val="505358"/>
                </a:solidFill>
              </a:rPr>
              <a:t>100% </a:t>
            </a:r>
            <a:r>
              <a:rPr lang="ko-KR" altLang="en-US" sz="900" b="1">
                <a:solidFill>
                  <a:srgbClr val="505358"/>
                </a:solidFill>
              </a:rPr>
              <a:t>확률로 범인을 검거한다는 것으로 해석할 수 있음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D746A0-F0EC-42EA-9878-4EC832F0BFA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643746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B3A7999-EE7C-4601-B317-9EA8A438966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9" y="1842170"/>
            <a:ext cx="3699685" cy="304265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D667E9-4DC7-4A6D-882A-0BA44430A92D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53" y="1870459"/>
            <a:ext cx="3726000" cy="297000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이를 더 자세히 살펴보기 위해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각 범죄별 기간에 따른 범죄 발생 인지율과 범죄자 검거율을 알아봄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강력범죄와 폭력범죄의 경우 기간이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일 이내 </a:t>
            </a:r>
            <a:r>
              <a:rPr lang="en-US" altLang="ko-KR" sz="900" b="1">
                <a:solidFill>
                  <a:srgbClr val="505358"/>
                </a:solidFill>
              </a:rPr>
              <a:t>~ 10</a:t>
            </a:r>
            <a:r>
              <a:rPr lang="ko-KR" altLang="en-US" sz="900" b="1">
                <a:solidFill>
                  <a:srgbClr val="505358"/>
                </a:solidFill>
              </a:rPr>
              <a:t>일 이내일 때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범죄 발생 인지율이 범죄자 검거율보다 큰 것으로 나타났으며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개월 이내 </a:t>
            </a:r>
            <a:r>
              <a:rPr lang="en-US" altLang="ko-KR" sz="900" b="1">
                <a:solidFill>
                  <a:srgbClr val="505358"/>
                </a:solidFill>
              </a:rPr>
              <a:t>~ 3</a:t>
            </a:r>
            <a:r>
              <a:rPr lang="ko-KR" altLang="en-US" sz="900" b="1">
                <a:solidFill>
                  <a:srgbClr val="505358"/>
                </a:solidFill>
              </a:rPr>
              <a:t>개월 초과로 나타남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지능범죄의 경우 기간이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일 이내 </a:t>
            </a:r>
            <a:r>
              <a:rPr lang="en-US" altLang="ko-KR" sz="900" b="1">
                <a:solidFill>
                  <a:srgbClr val="505358"/>
                </a:solidFill>
              </a:rPr>
              <a:t>~ 1</a:t>
            </a:r>
            <a:r>
              <a:rPr lang="ko-KR" altLang="en-US" sz="900" b="1">
                <a:solidFill>
                  <a:srgbClr val="505358"/>
                </a:solidFill>
              </a:rPr>
              <a:t>개월 이내일 때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인지율이 범죄자 검거율보다 큰 것으로 나타났으며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900" b="1">
                <a:solidFill>
                  <a:srgbClr val="505358"/>
                </a:solidFill>
              </a:rPr>
              <a:t>3</a:t>
            </a:r>
            <a:r>
              <a:rPr lang="ko-KR" altLang="en-US" sz="900" b="1">
                <a:solidFill>
                  <a:srgbClr val="505358"/>
                </a:solidFill>
              </a:rPr>
              <a:t>개월 이내 </a:t>
            </a:r>
            <a:r>
              <a:rPr lang="en-US" altLang="ko-KR" sz="900" b="1">
                <a:solidFill>
                  <a:srgbClr val="505358"/>
                </a:solidFill>
              </a:rPr>
              <a:t>~ 3</a:t>
            </a:r>
            <a:r>
              <a:rPr lang="ko-KR" altLang="en-US" sz="900" b="1">
                <a:solidFill>
                  <a:srgbClr val="505358"/>
                </a:solidFill>
              </a:rPr>
              <a:t>개월 초과로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2AC64F-9675-46DB-BF33-8ECEC981BFEE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B9CAC72-139D-4213-A3E9-97819366576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01" y="1876696"/>
            <a:ext cx="3697200" cy="29736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A72891C-B1D7-4D15-BBC3-0FDA7BEB9A72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54582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437A35-9E89-42F4-A84E-263EB009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95" y="1231166"/>
            <a:ext cx="5357311" cy="35300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1CA886-2DFF-4611-9031-4723D48E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7" y="1177485"/>
            <a:ext cx="5549705" cy="365662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앞서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인지가 범죄자 검거에 영향을 미친다는 사실을 알아냈고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범죄자 검거를 위해 경찰의 범죄 사건 인지가 중요하다는 것을 알 수 있었음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따라서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인지하게 되는 계기는 무엇인지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즉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경찰이 범죄 사건을 수사하게 되는 계기가 무엇인지 알아볼 필요성이 있었고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이를 알아보기 위해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900" b="1">
                <a:solidFill>
                  <a:srgbClr val="505358"/>
                </a:solidFill>
              </a:rPr>
              <a:t>(%)</a:t>
            </a:r>
            <a:r>
              <a:rPr lang="ko-KR" altLang="en-US" sz="900" b="1">
                <a:solidFill>
                  <a:srgbClr val="505358"/>
                </a:solidFill>
              </a:rPr>
              <a:t>이 어떻게 분포되어있는 지 살펴보게 됨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900" b="1">
                <a:solidFill>
                  <a:srgbClr val="505358"/>
                </a:solidFill>
              </a:rPr>
              <a:t>(%)</a:t>
            </a:r>
            <a:r>
              <a:rPr lang="ko-KR" altLang="en-US" sz="900" b="1">
                <a:solidFill>
                  <a:srgbClr val="505358"/>
                </a:solidFill>
              </a:rPr>
              <a:t>을 살펴본 결과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강력범죄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폭력범죄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 모두 신고가 가장 높은 비율을 차지했고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그중 강력범죄와 폭력범죄의 경우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피해자신고가 가장 높은 비율을 차지하는 것을 알 수 있었음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또한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지능범죄의 경우 진정투서의 비율이 가장 높았으며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이어서 고소의 비율이 높은 것으로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E4E5-7B20-4AF1-8802-5CBD63C24B4F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73E75-736B-4D41-9592-116D5BDE466A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595983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B9A594-218C-4A31-A9B1-B547D4D63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61" y="1341428"/>
            <a:ext cx="5937276" cy="3717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앞서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인지하게 되는 계기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즉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경찰이 범죄 사건을 수사하게 되는 계기가 무엇인지 알아봤음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범죄자 검거 단서의 비중 또한 피해자신고가 가장 높은 것으로 나타남 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그러나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지능범죄의 경우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경찰이 범죄 사건을 수사하게 된 계기에 진정투서의 비율이 가장 높고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이어서 고소의 비율이 높은 것으로 나타났던 것과 달리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범죄자 검거 단서의 비중은 고소의 비율이 가장 높고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이어서 진정투서 비율이 높은 것으로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F1F7-6A6E-410D-A6DA-F60EAC91535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2022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C653B-4DEA-4E96-8FD3-8C6AB58A73B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77982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3D42D4-41C1-4279-8522-C0B370EB7F4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95286" y="1586895"/>
            <a:ext cx="5239131" cy="3420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B969B9-466A-41B7-A184-35DFAB23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46" y="1599062"/>
            <a:ext cx="5248987" cy="3372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>
                <a:solidFill>
                  <a:srgbClr val="C00000"/>
                </a:solidFill>
              </a:rPr>
              <a:t>* </a:t>
            </a:r>
            <a:r>
              <a:rPr lang="ko-KR" altLang="en-US" sz="1000" b="1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/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경찰이 인지한 범죄 사건에 대해서는 </a:t>
            </a:r>
            <a:r>
              <a:rPr lang="en-US" altLang="ko-KR" sz="900" b="1">
                <a:solidFill>
                  <a:srgbClr val="505358"/>
                </a:solidFill>
              </a:rPr>
              <a:t>3</a:t>
            </a:r>
            <a:r>
              <a:rPr lang="ko-KR" altLang="en-US" sz="900" b="1">
                <a:solidFill>
                  <a:srgbClr val="505358"/>
                </a:solidFill>
              </a:rPr>
              <a:t>개월을 초과한 시점에서 검거율이 </a:t>
            </a:r>
            <a:r>
              <a:rPr lang="en-US" altLang="ko-KR" sz="900" b="1">
                <a:solidFill>
                  <a:srgbClr val="505358"/>
                </a:solidFill>
              </a:rPr>
              <a:t>100%</a:t>
            </a:r>
            <a:r>
              <a:rPr lang="ko-KR" altLang="en-US" sz="900" b="1">
                <a:solidFill>
                  <a:srgbClr val="505358"/>
                </a:solidFill>
              </a:rPr>
              <a:t>에 수렴하는 것으로 나타남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이는 경찰이 범죄 사건을 인지한다면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거의 </a:t>
            </a:r>
            <a:r>
              <a:rPr lang="en-US" altLang="ko-KR" sz="900" b="1">
                <a:solidFill>
                  <a:srgbClr val="505358"/>
                </a:solidFill>
              </a:rPr>
              <a:t>100% </a:t>
            </a:r>
            <a:r>
              <a:rPr lang="ko-KR" altLang="en-US" sz="900" b="1">
                <a:solidFill>
                  <a:srgbClr val="505358"/>
                </a:solidFill>
              </a:rPr>
              <a:t>확률로 범인을 검거한다는 것으로 해석할 수 있음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6D09D4-39B2-475F-AC65-B0DA9F187BA6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8E2FD-0239-4743-B217-95ED9B201F67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728779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004737-AB31-4DF6-A1F3-F90186AB5A6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53" y="1841659"/>
            <a:ext cx="3672000" cy="29988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616EFC-1F1C-4C2D-90E7-B2E388182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0" y="1856339"/>
            <a:ext cx="3688794" cy="299879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이를 더 자세히 살펴보기 위해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각 범죄별 기간에 따른 범죄 발생 인지율과 범죄자 검거율을 알아봄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강력범죄와 폭력범죄의 경우 기간이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일 이내 </a:t>
            </a:r>
            <a:r>
              <a:rPr lang="en-US" altLang="ko-KR" sz="900" b="1">
                <a:solidFill>
                  <a:srgbClr val="505358"/>
                </a:solidFill>
              </a:rPr>
              <a:t>~ 10</a:t>
            </a:r>
            <a:r>
              <a:rPr lang="ko-KR" altLang="en-US" sz="900" b="1">
                <a:solidFill>
                  <a:srgbClr val="505358"/>
                </a:solidFill>
              </a:rPr>
              <a:t>일 이내일 때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범죄 발생 인지율이 범죄자 검거율보다 큰 것으로 나타났으며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개월 이내 </a:t>
            </a:r>
            <a:r>
              <a:rPr lang="en-US" altLang="ko-KR" sz="900" b="1">
                <a:solidFill>
                  <a:srgbClr val="505358"/>
                </a:solidFill>
              </a:rPr>
              <a:t>~ 3</a:t>
            </a:r>
            <a:r>
              <a:rPr lang="ko-KR" altLang="en-US" sz="900" b="1">
                <a:solidFill>
                  <a:srgbClr val="505358"/>
                </a:solidFill>
              </a:rPr>
              <a:t>개월 초과로 나타남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지능범죄의 경우 기간이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일 이내 </a:t>
            </a:r>
            <a:r>
              <a:rPr lang="en-US" altLang="ko-KR" sz="900" b="1">
                <a:solidFill>
                  <a:srgbClr val="505358"/>
                </a:solidFill>
              </a:rPr>
              <a:t>~ 1</a:t>
            </a:r>
            <a:r>
              <a:rPr lang="ko-KR" altLang="en-US" sz="900" b="1">
                <a:solidFill>
                  <a:srgbClr val="505358"/>
                </a:solidFill>
              </a:rPr>
              <a:t>개월 이내일 때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인지율이 범죄자 검거율보다 큰 것으로 나타났으며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900" b="1">
                <a:solidFill>
                  <a:srgbClr val="505358"/>
                </a:solidFill>
              </a:rPr>
              <a:t>3</a:t>
            </a:r>
            <a:r>
              <a:rPr lang="ko-KR" altLang="en-US" sz="900" b="1">
                <a:solidFill>
                  <a:srgbClr val="505358"/>
                </a:solidFill>
              </a:rPr>
              <a:t>개월 이내 </a:t>
            </a:r>
            <a:r>
              <a:rPr lang="en-US" altLang="ko-KR" sz="900" b="1">
                <a:solidFill>
                  <a:srgbClr val="505358"/>
                </a:solidFill>
              </a:rPr>
              <a:t>~ 3</a:t>
            </a:r>
            <a:r>
              <a:rPr lang="ko-KR" altLang="en-US" sz="900" b="1">
                <a:solidFill>
                  <a:srgbClr val="505358"/>
                </a:solidFill>
              </a:rPr>
              <a:t>개월 초과로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2AC64F-9675-46DB-BF33-8ECEC981BFEE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4431D7-B5A6-4866-8D8F-D46E16DABF8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20959" y="1853559"/>
            <a:ext cx="3722484" cy="3009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D718E8-5EBB-4C64-8387-ECE009BEA42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2691769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FA4672-34D9-49A3-BDBF-98C2CF2B835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79" y="1245542"/>
            <a:ext cx="5356800" cy="363126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56B50F-C470-4A2A-BA95-390A96EE0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21" y="1203158"/>
            <a:ext cx="5455461" cy="364699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앞서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인지가 범죄자 검거에 영향을 미친다는 사실을 알아냈고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범죄자 검거를 위해 경찰의 범죄 사건 인지가 중요하다는 것을 알 수 있었음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따라서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인지하게 되는 계기는 무엇인지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즉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경찰이 범죄 사건을 수사하게 되는 계기가 무엇인지 알아볼 필요성이 있었고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이를 알아보기 위해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900" b="1">
                <a:solidFill>
                  <a:srgbClr val="505358"/>
                </a:solidFill>
              </a:rPr>
              <a:t>(%)</a:t>
            </a:r>
            <a:r>
              <a:rPr lang="ko-KR" altLang="en-US" sz="900" b="1">
                <a:solidFill>
                  <a:srgbClr val="505358"/>
                </a:solidFill>
              </a:rPr>
              <a:t>이 어떻게 분포되어있는 지 살펴보게 됨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900" b="1">
                <a:solidFill>
                  <a:srgbClr val="505358"/>
                </a:solidFill>
              </a:rPr>
              <a:t>(%)</a:t>
            </a:r>
            <a:r>
              <a:rPr lang="ko-KR" altLang="en-US" sz="900" b="1">
                <a:solidFill>
                  <a:srgbClr val="505358"/>
                </a:solidFill>
              </a:rPr>
              <a:t>을 살펴본 결과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강력범죄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폭력범죄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 모두 신고가 가장 높은 비율을 차지했고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그중 강력범죄와 폭력범죄의 경우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피해자신고가 가장 높은 비율을 차지하는 것을 알 수 있었음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또한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지능범죄의 경우 진정투서의 비율이 가장 높았으며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이어서 고소의 비율이 높은 것으로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0E4E5-7B20-4AF1-8802-5CBD63C24B4F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802DB-6F12-40FF-9A29-F57F6D79FC6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661873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102375D-D54E-4E14-8809-E90AAA6B068E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85734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5A23DC-0626-4704-B107-94FB628EB94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800" y="1255066"/>
            <a:ext cx="5918400" cy="384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앞서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인지하게 되는 계기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즉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경찰이 범죄 사건을 수사하게 되는 계기가 무엇인지 알아봤음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범죄자 검거 단서의 비중 또한 피해자신고가 가장 높은 것으로 나타남 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그러나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지능범죄의 경우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경찰이 범죄 사건을 수사하게 된 계기에 진정투서의 비율이 가장 높고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이어서 고소의 비율이 높은 것으로 나타났던 것과 달리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범죄자 검거 단서의 비중은 고소의 비율이 가장 높고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이어서 진정투서 비율이 높은 것으로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4F1F7-6A6E-410D-A6DA-F60EAC91535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2021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8596F-2507-489B-8AAC-94753BCF0C1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464101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BD38A4-40BC-438E-A778-47DE02843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900" y="6443440"/>
            <a:ext cx="2743200" cy="365125"/>
          </a:xfrm>
        </p:spPr>
        <p:txBody>
          <a:bodyPr/>
          <a:lstStyle/>
          <a:p>
            <a:fld id="{8CEF4D42-67B2-4D3E-B9DF-1C7EE5796DF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C3C4BD-963C-4F35-806A-77CC4F008970}"/>
              </a:ext>
            </a:extLst>
          </p:cNvPr>
          <p:cNvSpPr/>
          <p:nvPr/>
        </p:nvSpPr>
        <p:spPr>
          <a:xfrm>
            <a:off x="429964" y="178833"/>
            <a:ext cx="2746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요구사항 목록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B32413A-4E73-4007-AB73-129F57938CA6}"/>
              </a:ext>
            </a:extLst>
          </p:cNvPr>
          <p:cNvSpPr/>
          <p:nvPr/>
        </p:nvSpPr>
        <p:spPr>
          <a:xfrm>
            <a:off x="1469547" y="1320130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5338A81-DFEE-4261-B0DD-4030F3F20B45}"/>
              </a:ext>
            </a:extLst>
          </p:cNvPr>
          <p:cNvSpPr txBox="1"/>
          <p:nvPr/>
        </p:nvSpPr>
        <p:spPr>
          <a:xfrm>
            <a:off x="1699498" y="1562675"/>
            <a:ext cx="292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113947"/>
                </a:solidFill>
              </a:rPr>
              <a:t>데이터 처리 및 저장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0C5F61-05C4-4B02-8783-9CECCAA89B0F}"/>
              </a:ext>
            </a:extLst>
          </p:cNvPr>
          <p:cNvSpPr txBox="1"/>
          <p:nvPr/>
        </p:nvSpPr>
        <p:spPr>
          <a:xfrm>
            <a:off x="2201216" y="3369639"/>
            <a:ext cx="195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113947"/>
                </a:solidFill>
                <a:latin typeface="+mj-ea"/>
                <a:ea typeface="+mj-ea"/>
              </a:rPr>
              <a:t>CSV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11CC9E8-9480-4A87-82B2-600CC8C85740}"/>
              </a:ext>
            </a:extLst>
          </p:cNvPr>
          <p:cNvSpPr/>
          <p:nvPr/>
        </p:nvSpPr>
        <p:spPr>
          <a:xfrm>
            <a:off x="7002837" y="1320130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2D23376B-2A67-4A52-B4AD-61A3B8B0AAB5}"/>
              </a:ext>
            </a:extLst>
          </p:cNvPr>
          <p:cNvSpPr txBox="1"/>
          <p:nvPr/>
        </p:nvSpPr>
        <p:spPr>
          <a:xfrm>
            <a:off x="8000787" y="1562675"/>
            <a:ext cx="152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113947"/>
                </a:solidFill>
              </a:rPr>
              <a:t>시각화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68D71-085B-4F5E-BBE5-4F3FA86E4EE0}"/>
              </a:ext>
            </a:extLst>
          </p:cNvPr>
          <p:cNvSpPr txBox="1"/>
          <p:nvPr/>
        </p:nvSpPr>
        <p:spPr>
          <a:xfrm>
            <a:off x="7551128" y="2579679"/>
            <a:ext cx="2425485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ko-KR" altLang="en-US" sz="1400" b="1" dirty="0">
                <a:solidFill>
                  <a:srgbClr val="113947"/>
                </a:solidFill>
                <a:latin typeface="+mj-ea"/>
                <a:ea typeface="+mj-ea"/>
              </a:rPr>
              <a:t>수집한 데이터의 분석</a:t>
            </a: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ts val="2000"/>
              </a:lnSpc>
            </a:pPr>
            <a:r>
              <a:rPr lang="ko-KR" altLang="en-US" sz="1400" b="1" dirty="0">
                <a:solidFill>
                  <a:srgbClr val="113947"/>
                </a:solidFill>
                <a:latin typeface="+mj-ea"/>
                <a:ea typeface="+mj-ea"/>
              </a:rPr>
              <a:t>그래프를 통한 시각화</a:t>
            </a:r>
          </a:p>
        </p:txBody>
      </p:sp>
    </p:spTree>
    <p:extLst>
      <p:ext uri="{BB962C8B-B14F-4D97-AF65-F5344CB8AC3E}">
        <p14:creationId xmlns:p14="http://schemas.microsoft.com/office/powerpoint/2010/main" val="35455216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3FF0B4-1FDE-4766-9B6A-60807CC78EB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5" y="1464975"/>
            <a:ext cx="5266800" cy="34344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87590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30352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>
                <a:solidFill>
                  <a:srgbClr val="C00000"/>
                </a:solidFill>
              </a:rPr>
              <a:t>* </a:t>
            </a:r>
            <a:r>
              <a:rPr lang="ko-KR" altLang="en-US" sz="1000" b="1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/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경찰이 인지한 범죄 사건에 대해서는 </a:t>
            </a:r>
            <a:r>
              <a:rPr lang="en-US" altLang="ko-KR" sz="900" b="1">
                <a:solidFill>
                  <a:srgbClr val="505358"/>
                </a:solidFill>
              </a:rPr>
              <a:t>3</a:t>
            </a:r>
            <a:r>
              <a:rPr lang="ko-KR" altLang="en-US" sz="900" b="1">
                <a:solidFill>
                  <a:srgbClr val="505358"/>
                </a:solidFill>
              </a:rPr>
              <a:t>개월을 초과한 시점에서 검거율이 </a:t>
            </a:r>
            <a:r>
              <a:rPr lang="en-US" altLang="ko-KR" sz="900" b="1">
                <a:solidFill>
                  <a:srgbClr val="505358"/>
                </a:solidFill>
              </a:rPr>
              <a:t>100%</a:t>
            </a:r>
            <a:r>
              <a:rPr lang="ko-KR" altLang="en-US" sz="900" b="1">
                <a:solidFill>
                  <a:srgbClr val="505358"/>
                </a:solidFill>
              </a:rPr>
              <a:t>에 수렴하는 것으로 나타남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이는 경찰이 범죄 사건을 인지한다면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거의 </a:t>
            </a:r>
            <a:r>
              <a:rPr lang="en-US" altLang="ko-KR" sz="900" b="1">
                <a:solidFill>
                  <a:srgbClr val="505358"/>
                </a:solidFill>
              </a:rPr>
              <a:t>100% </a:t>
            </a:r>
            <a:r>
              <a:rPr lang="ko-KR" altLang="en-US" sz="900" b="1">
                <a:solidFill>
                  <a:srgbClr val="505358"/>
                </a:solidFill>
              </a:rPr>
              <a:t>확률로 범인을 검거한다는 것으로 해석할 수 있음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89D81D-0653-46F2-9F55-060DAB613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49" y="1481018"/>
            <a:ext cx="5266800" cy="3434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5F861D-D1A6-420D-96BF-2E48E3EBFD4C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99657-A7B3-41BE-83C4-ED476E42099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960736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이를 더 자세히 살펴보기 위해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각 범죄별 기간에 따른 범죄 발생 인지율과 범죄자 검거율을 알아봄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강력범죄와 폭력범죄의 경우 기간이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일 이내 </a:t>
            </a:r>
            <a:r>
              <a:rPr lang="en-US" altLang="ko-KR" sz="900" b="1">
                <a:solidFill>
                  <a:srgbClr val="505358"/>
                </a:solidFill>
              </a:rPr>
              <a:t>~ 10</a:t>
            </a:r>
            <a:r>
              <a:rPr lang="ko-KR" altLang="en-US" sz="900" b="1">
                <a:solidFill>
                  <a:srgbClr val="505358"/>
                </a:solidFill>
              </a:rPr>
              <a:t>일 이내일 때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범죄 발생 인지율이 범죄자 검거율보다 큰 것으로 나타났으며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개월 이내 </a:t>
            </a:r>
            <a:r>
              <a:rPr lang="en-US" altLang="ko-KR" sz="900" b="1">
                <a:solidFill>
                  <a:srgbClr val="505358"/>
                </a:solidFill>
              </a:rPr>
              <a:t>~ 3</a:t>
            </a:r>
            <a:r>
              <a:rPr lang="ko-KR" altLang="en-US" sz="900" b="1">
                <a:solidFill>
                  <a:srgbClr val="505358"/>
                </a:solidFill>
              </a:rPr>
              <a:t>개월 초과로 나타남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지능범죄의 경우 기간이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일 이내 </a:t>
            </a:r>
            <a:r>
              <a:rPr lang="en-US" altLang="ko-KR" sz="900" b="1">
                <a:solidFill>
                  <a:srgbClr val="505358"/>
                </a:solidFill>
              </a:rPr>
              <a:t>~ 1</a:t>
            </a:r>
            <a:r>
              <a:rPr lang="ko-KR" altLang="en-US" sz="900" b="1">
                <a:solidFill>
                  <a:srgbClr val="505358"/>
                </a:solidFill>
              </a:rPr>
              <a:t>개월 이내일 때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인지율이 범죄자 검거율보다 큰 것으로 나타났으며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900" b="1">
                <a:solidFill>
                  <a:srgbClr val="505358"/>
                </a:solidFill>
              </a:rPr>
              <a:t>3</a:t>
            </a:r>
            <a:r>
              <a:rPr lang="ko-KR" altLang="en-US" sz="900" b="1">
                <a:solidFill>
                  <a:srgbClr val="505358"/>
                </a:solidFill>
              </a:rPr>
              <a:t>개월 이내 </a:t>
            </a:r>
            <a:r>
              <a:rPr lang="en-US" altLang="ko-KR" sz="900" b="1">
                <a:solidFill>
                  <a:srgbClr val="505358"/>
                </a:solidFill>
              </a:rPr>
              <a:t>~ 3</a:t>
            </a:r>
            <a:r>
              <a:rPr lang="ko-KR" altLang="en-US" sz="900" b="1">
                <a:solidFill>
                  <a:srgbClr val="505358"/>
                </a:solidFill>
              </a:rPr>
              <a:t>개월 초과로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0CFBD-3C3E-43EF-969C-05441EECD4D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CF513-21F4-4ADB-9B4F-67AAE0DFCDA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" y="1887510"/>
            <a:ext cx="3690000" cy="2960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92E7E4-9418-4A1A-B737-C4308DDBA38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16" y="1891453"/>
            <a:ext cx="3690000" cy="2962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0799B9-8CB3-48F5-98E2-4A53DCF188D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06" y="1863445"/>
            <a:ext cx="3690000" cy="30190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7B2086-F5EF-44DB-ADD0-FC803E85E9F4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87595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앞서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인지가 범죄자 검거에 영향을 미친다는 사실을 알아냈고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범죄자 검거를 위해 경찰의 범죄 사건 인지가 중요하다는 것을 알 수 있었음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따라서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인지하게 되는 계기는 무엇인지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즉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경찰이 범죄 사건을 수사하게 되는 계기가 무엇인지 알아볼 필요성이 있었고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이를 알아보기 위해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900" b="1">
                <a:solidFill>
                  <a:srgbClr val="505358"/>
                </a:solidFill>
              </a:rPr>
              <a:t>(%)</a:t>
            </a:r>
            <a:r>
              <a:rPr lang="ko-KR" altLang="en-US" sz="900" b="1">
                <a:solidFill>
                  <a:srgbClr val="505358"/>
                </a:solidFill>
              </a:rPr>
              <a:t>이 어떻게 분포되어있는 지 살펴보게 됨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900" b="1">
                <a:solidFill>
                  <a:srgbClr val="505358"/>
                </a:solidFill>
              </a:rPr>
              <a:t>(%)</a:t>
            </a:r>
            <a:r>
              <a:rPr lang="ko-KR" altLang="en-US" sz="900" b="1">
                <a:solidFill>
                  <a:srgbClr val="505358"/>
                </a:solidFill>
              </a:rPr>
              <a:t>을 살펴본 결과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강력범죄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폭력범죄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 모두 신고가 가장 높은 비율을 차지했고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그중 강력범죄와 폭력범죄의 경우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피해자신고가 가장 높은 비율을 차지하는 것을 알 수 있었음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또한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지능범죄의 경우 진정투서의 비율이 가장 높았으며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이어서 고소의 비율이 높은 것으로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F60F7-0CAB-4905-AE8C-D8221B2271E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69623B-61A3-40F1-A1CF-91435E47C023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5" y="1260445"/>
            <a:ext cx="5356800" cy="3632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A4F053-D1C4-4CDA-BF67-0621B65CB24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404" y="1253563"/>
            <a:ext cx="5356800" cy="35991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22D9DF-4AE8-4B7C-A32B-5B7CFC89FEE3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946506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앞서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인지하게 되는 계기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즉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경찰이 범죄 사건을 수사하게 되는 계기가 무엇인지 알아봤음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범죄자 검거 단서의 비중 또한 피해자신고가 가장 높은 것으로 나타남 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그러나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지능범죄의 경우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경찰이 범죄 사건을 수사하게 된 계기에 진정투서의 비율이 가장 높고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이어서 고소의 비율이 높은 것으로 나타났던 것과 달리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범죄자 검거 단서의 비중은 고소의 비율이 가장 높고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이어서 진정투서 비율이 높은 것으로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D172F-E0DC-4D23-A499-5E95E4CC415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2020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37BE58-80AF-4827-81F6-26B7D82A328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916" y="1279130"/>
            <a:ext cx="6128084" cy="3846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FBFB9E-8BD3-46EA-BFA6-A22940707828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821679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8682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109628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8682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2959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2959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>
                <a:solidFill>
                  <a:srgbClr val="C00000"/>
                </a:solidFill>
              </a:rPr>
              <a:t>* </a:t>
            </a:r>
            <a:r>
              <a:rPr lang="ko-KR" altLang="en-US" sz="1000" b="1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/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경찰이 인지한 범죄 사건에 대해서는 </a:t>
            </a:r>
            <a:r>
              <a:rPr lang="en-US" altLang="ko-KR" sz="900" b="1">
                <a:solidFill>
                  <a:srgbClr val="505358"/>
                </a:solidFill>
              </a:rPr>
              <a:t>3</a:t>
            </a:r>
            <a:r>
              <a:rPr lang="ko-KR" altLang="en-US" sz="900" b="1">
                <a:solidFill>
                  <a:srgbClr val="505358"/>
                </a:solidFill>
              </a:rPr>
              <a:t>개월을 초과한 시점에서 검거율이 </a:t>
            </a:r>
            <a:r>
              <a:rPr lang="en-US" altLang="ko-KR" sz="900" b="1">
                <a:solidFill>
                  <a:srgbClr val="505358"/>
                </a:solidFill>
              </a:rPr>
              <a:t>100%</a:t>
            </a:r>
            <a:r>
              <a:rPr lang="ko-KR" altLang="en-US" sz="900" b="1">
                <a:solidFill>
                  <a:srgbClr val="505358"/>
                </a:solidFill>
              </a:rPr>
              <a:t>에 수렴하는 것으로 나타남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이는 경찰이 범죄 사건을 인지한다면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거의 </a:t>
            </a:r>
            <a:r>
              <a:rPr lang="en-US" altLang="ko-KR" sz="900" b="1">
                <a:solidFill>
                  <a:srgbClr val="505358"/>
                </a:solidFill>
              </a:rPr>
              <a:t>100% </a:t>
            </a:r>
            <a:r>
              <a:rPr lang="ko-KR" altLang="en-US" sz="900" b="1">
                <a:solidFill>
                  <a:srgbClr val="505358"/>
                </a:solidFill>
              </a:rPr>
              <a:t>확률로 범인을 검거한다는 것으로 해석할 수 있음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082324-63CC-4BC0-9237-7550C3689F3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5" y="1473279"/>
            <a:ext cx="5266800" cy="344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5300F1-6A44-43FC-8DDF-6A63790167C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57" y="1611642"/>
            <a:ext cx="5266800" cy="342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54CB1D-B176-457A-B160-3A86341B7579}"/>
              </a:ext>
            </a:extLst>
          </p:cNvPr>
          <p:cNvSpPr txBox="1"/>
          <p:nvPr/>
        </p:nvSpPr>
        <p:spPr>
          <a:xfrm>
            <a:off x="6228455" y="110390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범죄자 검거까지 걸리는 기간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30000-242B-460D-811E-3160477F10F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423204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895A1F-F9A1-4FF8-8F46-339E9E3236B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" y="1895531"/>
            <a:ext cx="3690000" cy="29628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이를 더 자세히 살펴보기 위해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각 범죄별 기간에 따른 범죄 발생 인지율과 범죄자 검거율을 알아봄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강력범죄와 폭력범죄의 경우 기간이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일 이내 </a:t>
            </a:r>
            <a:r>
              <a:rPr lang="en-US" altLang="ko-KR" sz="900" b="1">
                <a:solidFill>
                  <a:srgbClr val="505358"/>
                </a:solidFill>
              </a:rPr>
              <a:t>~ 10</a:t>
            </a:r>
            <a:r>
              <a:rPr lang="ko-KR" altLang="en-US" sz="900" b="1">
                <a:solidFill>
                  <a:srgbClr val="505358"/>
                </a:solidFill>
              </a:rPr>
              <a:t>일 이내일 때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범죄 발생 인지율이 범죄자 검거율보다 큰 것으로 나타났으며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개월 이내 </a:t>
            </a:r>
            <a:r>
              <a:rPr lang="en-US" altLang="ko-KR" sz="900" b="1">
                <a:solidFill>
                  <a:srgbClr val="505358"/>
                </a:solidFill>
              </a:rPr>
              <a:t>~ 3</a:t>
            </a:r>
            <a:r>
              <a:rPr lang="ko-KR" altLang="en-US" sz="900" b="1">
                <a:solidFill>
                  <a:srgbClr val="505358"/>
                </a:solidFill>
              </a:rPr>
              <a:t>개월 초과로 나타남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지능범죄의 경우 기간이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일 이내 </a:t>
            </a:r>
            <a:r>
              <a:rPr lang="en-US" altLang="ko-KR" sz="900" b="1">
                <a:solidFill>
                  <a:srgbClr val="505358"/>
                </a:solidFill>
              </a:rPr>
              <a:t>~ 1</a:t>
            </a:r>
            <a:r>
              <a:rPr lang="ko-KR" altLang="en-US" sz="900" b="1">
                <a:solidFill>
                  <a:srgbClr val="505358"/>
                </a:solidFill>
              </a:rPr>
              <a:t>개월 이내일 때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인지율이 범죄자 검거율보다 큰 것으로 나타났으며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900" b="1">
                <a:solidFill>
                  <a:srgbClr val="505358"/>
                </a:solidFill>
              </a:rPr>
              <a:t>3</a:t>
            </a:r>
            <a:r>
              <a:rPr lang="ko-KR" altLang="en-US" sz="900" b="1">
                <a:solidFill>
                  <a:srgbClr val="505358"/>
                </a:solidFill>
              </a:rPr>
              <a:t>개월 이내 </a:t>
            </a:r>
            <a:r>
              <a:rPr lang="en-US" altLang="ko-KR" sz="900" b="1">
                <a:solidFill>
                  <a:srgbClr val="505358"/>
                </a:solidFill>
              </a:rPr>
              <a:t>~ 3</a:t>
            </a:r>
            <a:r>
              <a:rPr lang="ko-KR" altLang="en-US" sz="900" b="1">
                <a:solidFill>
                  <a:srgbClr val="505358"/>
                </a:solidFill>
              </a:rPr>
              <a:t>개월 초과로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0CFBD-3C3E-43EF-969C-05441EECD4D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5492F9-BB0F-4BEB-85E9-D5E688AF5CD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95" y="1879487"/>
            <a:ext cx="3690000" cy="2962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CA0A12-7E5C-48EC-9F35-D8278E83F49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806" y="1864844"/>
            <a:ext cx="3690000" cy="2959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4F9FA1-072D-470B-BE69-5427C2BE3A5F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5388131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앞서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인지가 범죄자 검거에 영향을 미친다는 사실을 알아냈고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범죄자 검거를 위해 경찰의 범죄 사건 인지가 중요하다는 것을 알 수 있었음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따라서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인지하게 되는 계기는 무엇인지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즉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경찰이 범죄 사건을 수사하게 되는 계기가 무엇인지 알아볼 필요성이 있었고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이를 알아보기 위해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900" b="1">
                <a:solidFill>
                  <a:srgbClr val="505358"/>
                </a:solidFill>
              </a:rPr>
              <a:t>(%)</a:t>
            </a:r>
            <a:r>
              <a:rPr lang="ko-KR" altLang="en-US" sz="900" b="1">
                <a:solidFill>
                  <a:srgbClr val="505358"/>
                </a:solidFill>
              </a:rPr>
              <a:t>이 어떻게 분포되어있는 지 살펴보게 됨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900" b="1">
                <a:solidFill>
                  <a:srgbClr val="505358"/>
                </a:solidFill>
              </a:rPr>
              <a:t>(%)</a:t>
            </a:r>
            <a:r>
              <a:rPr lang="ko-KR" altLang="en-US" sz="900" b="1">
                <a:solidFill>
                  <a:srgbClr val="505358"/>
                </a:solidFill>
              </a:rPr>
              <a:t>을 살펴본 결과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강력범죄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폭력범죄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 모두 신고가 가장 높은 비율을 차지했고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그중 강력범죄와 폭력범죄의 경우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피해자신고가 가장 높은 비율을 차지하는 것을 알 수 있었음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또한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지능범죄의 경우 진정투서의 비율이 가장 높았으며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이어서 고소의 비율이 높은 것으로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F60F7-0CAB-4905-AE8C-D8221B2271E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47E743-36C5-465F-A76B-67C90D8E70A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2" y="1185567"/>
            <a:ext cx="5356800" cy="3632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0943FC-56B3-49C0-AE97-CBC534BC07EC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60" y="1185567"/>
            <a:ext cx="5356800" cy="36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BE57FE-1B7D-48AC-97F6-B60A25C3EA8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751282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앞서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인지하게 되는 계기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즉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경찰이 범죄 사건을 수사하게 되는 계기가 무엇인지 알아봤음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범죄자 검거 단서의 비중 또한 피해자신고가 가장 높은 것으로 나타남 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그러나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지능범죄의 경우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경찰이 범죄 사건을 수사하게 된 계기에 진정투서의 비율이 가장 높고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이어서 고소의 비율이 높은 것으로 나타났던 것과 달리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범죄자 검거 단서의 비중은 고소의 비율이 가장 높고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이어서 진정투서 비율이 높은 것으로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D172F-E0DC-4D23-A499-5E95E4CC415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2019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A0EFA-7557-4C00-AC2A-8F7723B96D8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79" y="1247045"/>
            <a:ext cx="6112042" cy="3806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26E624-505A-4DA3-9A9A-17E176A8FFA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19243046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265365-197B-441D-9ACF-2C4BC2EE065B}"/>
              </a:ext>
            </a:extLst>
          </p:cNvPr>
          <p:cNvSpPr/>
          <p:nvPr/>
        </p:nvSpPr>
        <p:spPr>
          <a:xfrm>
            <a:off x="348809" y="7539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02FDE-5914-4B7C-A0B6-69334FCC588A}"/>
              </a:ext>
            </a:extLst>
          </p:cNvPr>
          <p:cNvSpPr txBox="1"/>
          <p:nvPr/>
        </p:nvSpPr>
        <p:spPr>
          <a:xfrm>
            <a:off x="348807" y="98198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인지까지 걸리는 기간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FB531D-F30D-407D-8ED6-B3005372A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1" y="1472822"/>
            <a:ext cx="5266800" cy="34047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4685E9-2B6A-4D58-B998-73425CB66EDA}"/>
              </a:ext>
            </a:extLst>
          </p:cNvPr>
          <p:cNvSpPr/>
          <p:nvPr/>
        </p:nvSpPr>
        <p:spPr>
          <a:xfrm>
            <a:off x="6228456" y="753980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C666A-3138-4A9F-854E-B242CD67A42B}"/>
              </a:ext>
            </a:extLst>
          </p:cNvPr>
          <p:cNvSpPr txBox="1"/>
          <p:nvPr/>
        </p:nvSpPr>
        <p:spPr>
          <a:xfrm>
            <a:off x="6228455" y="981986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발생부터 경찰 검거까지 걸리는 기간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09BA1-767A-442E-BC40-1C923896D099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21A7F0E-2E11-4C50-BB26-4CCB5E2A62A3}"/>
              </a:ext>
            </a:extLst>
          </p:cNvPr>
          <p:cNvCxnSpPr>
            <a:cxnSpLocks/>
          </p:cNvCxnSpPr>
          <p:nvPr/>
        </p:nvCxnSpPr>
        <p:spPr>
          <a:xfrm flipH="1">
            <a:off x="6101411" y="51816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633F8C-AF24-4C30-9E19-CDF2F74B1576}"/>
              </a:ext>
            </a:extLst>
          </p:cNvPr>
          <p:cNvCxnSpPr>
            <a:cxnSpLocks/>
          </p:cNvCxnSpPr>
          <p:nvPr/>
        </p:nvCxnSpPr>
        <p:spPr>
          <a:xfrm>
            <a:off x="362239" y="5181601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3E0FCEE-641A-449E-BF65-17BCF481F615}"/>
              </a:ext>
            </a:extLst>
          </p:cNvPr>
          <p:cNvSpPr txBox="1"/>
          <p:nvPr/>
        </p:nvSpPr>
        <p:spPr>
          <a:xfrm>
            <a:off x="348807" y="5805738"/>
            <a:ext cx="1155984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>
                <a:solidFill>
                  <a:srgbClr val="C00000"/>
                </a:solidFill>
              </a:rPr>
              <a:t>* </a:t>
            </a:r>
            <a:r>
              <a:rPr lang="ko-KR" altLang="en-US" sz="1000" b="1">
                <a:solidFill>
                  <a:srgbClr val="C00000"/>
                </a:solidFill>
              </a:rPr>
              <a:t>경찰이 인지하지 못한 사건에 대해서는 검거율을 알 수 없음</a:t>
            </a:r>
            <a:endParaRPr lang="en-US" altLang="ko-KR" sz="1000" b="1"/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경찰이 인지한 범죄 사건에 대해서는 </a:t>
            </a:r>
            <a:r>
              <a:rPr lang="en-US" altLang="ko-KR" sz="900" b="1">
                <a:solidFill>
                  <a:srgbClr val="505358"/>
                </a:solidFill>
              </a:rPr>
              <a:t>3</a:t>
            </a:r>
            <a:r>
              <a:rPr lang="ko-KR" altLang="en-US" sz="900" b="1">
                <a:solidFill>
                  <a:srgbClr val="505358"/>
                </a:solidFill>
              </a:rPr>
              <a:t>개월을 초과한 시점에서 검거율이 </a:t>
            </a:r>
            <a:r>
              <a:rPr lang="en-US" altLang="ko-KR" sz="900" b="1">
                <a:solidFill>
                  <a:srgbClr val="505358"/>
                </a:solidFill>
              </a:rPr>
              <a:t>100%</a:t>
            </a:r>
            <a:r>
              <a:rPr lang="ko-KR" altLang="en-US" sz="900" b="1">
                <a:solidFill>
                  <a:srgbClr val="505358"/>
                </a:solidFill>
              </a:rPr>
              <a:t>에 수렴하는 것으로 나타남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이는 경찰이 범죄 사건을 인지한다면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거의 </a:t>
            </a:r>
            <a:r>
              <a:rPr lang="en-US" altLang="ko-KR" sz="900" b="1">
                <a:solidFill>
                  <a:srgbClr val="505358"/>
                </a:solidFill>
              </a:rPr>
              <a:t>100% </a:t>
            </a:r>
            <a:r>
              <a:rPr lang="ko-KR" altLang="en-US" sz="900" b="1">
                <a:solidFill>
                  <a:srgbClr val="505358"/>
                </a:solidFill>
              </a:rPr>
              <a:t>확률로 범인을 검거한다는 것으로 해석할 수 있음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A2BD73-DD10-4ADF-9423-FFE4BD40463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607" y="1472388"/>
            <a:ext cx="5266800" cy="344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0C9336-4AF4-4224-8830-19FCF754779C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1063861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E69FCF-19D3-4FB4-B043-907F59EF4C81}"/>
              </a:ext>
            </a:extLst>
          </p:cNvPr>
          <p:cNvSpPr/>
          <p:nvPr/>
        </p:nvSpPr>
        <p:spPr>
          <a:xfrm>
            <a:off x="11957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41313-6C5E-4AF4-A6B3-27E39DE0BFE8}"/>
              </a:ext>
            </a:extLst>
          </p:cNvPr>
          <p:cNvSpPr txBox="1"/>
          <p:nvPr/>
        </p:nvSpPr>
        <p:spPr>
          <a:xfrm>
            <a:off x="1187014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강력범죄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F4D5588-0785-45DB-9D52-14353FC8266B}"/>
              </a:ext>
            </a:extLst>
          </p:cNvPr>
          <p:cNvSpPr/>
          <p:nvPr/>
        </p:nvSpPr>
        <p:spPr>
          <a:xfrm>
            <a:off x="8120960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FE505-3E6A-4542-B8CB-9BC0D763DC8C}"/>
              </a:ext>
            </a:extLst>
          </p:cNvPr>
          <p:cNvSpPr txBox="1"/>
          <p:nvPr/>
        </p:nvSpPr>
        <p:spPr>
          <a:xfrm>
            <a:off x="9228798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지능범죄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33C32E-746D-4A72-9D9C-62CD75CF05D3}"/>
              </a:ext>
            </a:extLst>
          </p:cNvPr>
          <p:cNvSpPr/>
          <p:nvPr/>
        </p:nvSpPr>
        <p:spPr>
          <a:xfrm>
            <a:off x="4120269" y="1005842"/>
            <a:ext cx="3787694" cy="40163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3C7BC3-0C49-4BDF-80DA-3E5278750B8B}"/>
              </a:ext>
            </a:extLst>
          </p:cNvPr>
          <p:cNvSpPr txBox="1"/>
          <p:nvPr/>
        </p:nvSpPr>
        <p:spPr>
          <a:xfrm>
            <a:off x="5331719" y="1206574"/>
            <a:ext cx="157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폭력범죄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9AC9785-42A1-4034-8CE2-FE6B6279F7BF}"/>
              </a:ext>
            </a:extLst>
          </p:cNvPr>
          <p:cNvCxnSpPr>
            <a:cxnSpLocks/>
          </p:cNvCxnSpPr>
          <p:nvPr/>
        </p:nvCxnSpPr>
        <p:spPr>
          <a:xfrm>
            <a:off x="182880" y="5050456"/>
            <a:ext cx="5913120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3DD8632-8F87-4C4C-9228-A5E98D786D12}"/>
              </a:ext>
            </a:extLst>
          </p:cNvPr>
          <p:cNvCxnSpPr>
            <a:cxnSpLocks/>
          </p:cNvCxnSpPr>
          <p:nvPr/>
        </p:nvCxnSpPr>
        <p:spPr>
          <a:xfrm flipH="1">
            <a:off x="6096001" y="5050456"/>
            <a:ext cx="5812653" cy="55552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F581F2-6B5A-46EF-A0E7-B6B63B66DE38}"/>
              </a:ext>
            </a:extLst>
          </p:cNvPr>
          <p:cNvCxnSpPr>
            <a:cxnSpLocks/>
          </p:cNvCxnSpPr>
          <p:nvPr/>
        </p:nvCxnSpPr>
        <p:spPr>
          <a:xfrm flipH="1">
            <a:off x="6103033" y="5043266"/>
            <a:ext cx="1" cy="55800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D1978A-561C-494E-89FC-A627C40110FE}"/>
              </a:ext>
            </a:extLst>
          </p:cNvPr>
          <p:cNvSpPr txBox="1"/>
          <p:nvPr/>
        </p:nvSpPr>
        <p:spPr>
          <a:xfrm>
            <a:off x="248053" y="5893516"/>
            <a:ext cx="117393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이를 더 자세히 살펴보기 위해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각 범죄별 기간에 따른 범죄 발생 인지율과 범죄자 검거율을 알아봄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강력범죄와 폭력범죄의 경우 기간이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일 이내 </a:t>
            </a:r>
            <a:r>
              <a:rPr lang="en-US" altLang="ko-KR" sz="900" b="1">
                <a:solidFill>
                  <a:srgbClr val="505358"/>
                </a:solidFill>
              </a:rPr>
              <a:t>~ 10</a:t>
            </a:r>
            <a:r>
              <a:rPr lang="ko-KR" altLang="en-US" sz="900" b="1">
                <a:solidFill>
                  <a:srgbClr val="505358"/>
                </a:solidFill>
              </a:rPr>
              <a:t>일 이내일 때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범죄 발생 인지율이 범죄자 검거율보다 큰 것으로 나타났으며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개월 이내 </a:t>
            </a:r>
            <a:r>
              <a:rPr lang="en-US" altLang="ko-KR" sz="900" b="1">
                <a:solidFill>
                  <a:srgbClr val="505358"/>
                </a:solidFill>
              </a:rPr>
              <a:t>~ 3</a:t>
            </a:r>
            <a:r>
              <a:rPr lang="ko-KR" altLang="en-US" sz="900" b="1">
                <a:solidFill>
                  <a:srgbClr val="505358"/>
                </a:solidFill>
              </a:rPr>
              <a:t>개월 초과로 나타남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지능범죄의 경우 기간이 </a:t>
            </a:r>
            <a:r>
              <a:rPr lang="en-US" altLang="ko-KR" sz="900" b="1">
                <a:solidFill>
                  <a:srgbClr val="505358"/>
                </a:solidFill>
              </a:rPr>
              <a:t>1</a:t>
            </a:r>
            <a:r>
              <a:rPr lang="ko-KR" altLang="en-US" sz="900" b="1">
                <a:solidFill>
                  <a:srgbClr val="505358"/>
                </a:solidFill>
              </a:rPr>
              <a:t>일 이내 </a:t>
            </a:r>
            <a:r>
              <a:rPr lang="en-US" altLang="ko-KR" sz="900" b="1">
                <a:solidFill>
                  <a:srgbClr val="505358"/>
                </a:solidFill>
              </a:rPr>
              <a:t>~ 1</a:t>
            </a:r>
            <a:r>
              <a:rPr lang="ko-KR" altLang="en-US" sz="900" b="1">
                <a:solidFill>
                  <a:srgbClr val="505358"/>
                </a:solidFill>
              </a:rPr>
              <a:t>개월 이내일 때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인지율이 범죄자 검거율보다 큰 것으로 나타났으며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900" b="1">
                <a:solidFill>
                  <a:srgbClr val="505358"/>
                </a:solidFill>
              </a:rPr>
              <a:t>3</a:t>
            </a:r>
            <a:r>
              <a:rPr lang="ko-KR" altLang="en-US" sz="900" b="1">
                <a:solidFill>
                  <a:srgbClr val="505358"/>
                </a:solidFill>
              </a:rPr>
              <a:t>개월 이내 </a:t>
            </a:r>
            <a:r>
              <a:rPr lang="en-US" altLang="ko-KR" sz="900" b="1">
                <a:solidFill>
                  <a:srgbClr val="505358"/>
                </a:solidFill>
              </a:rPr>
              <a:t>~ 3</a:t>
            </a:r>
            <a:r>
              <a:rPr lang="ko-KR" altLang="en-US" sz="900" b="1">
                <a:solidFill>
                  <a:srgbClr val="505358"/>
                </a:solidFill>
              </a:rPr>
              <a:t>개월 초과로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0CFBD-3C3E-43EF-969C-05441EECD4D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92E88-3384-4F2F-A68C-1578E7DAC27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7" y="1861244"/>
            <a:ext cx="3690000" cy="2962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9CA89A-7DB2-44D6-AAAD-E37592F0DCD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95" y="1809324"/>
            <a:ext cx="3690000" cy="306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9C25E6-D12B-4884-AF36-F34B0365A41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085" y="1835306"/>
            <a:ext cx="3690000" cy="3038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47874A-553F-42B4-A29B-C797D2504341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2703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89116-F6A6-475A-A960-A9720902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4EEEE9-2957-4535-A97E-58E6E31D5FF3}"/>
              </a:ext>
            </a:extLst>
          </p:cNvPr>
          <p:cNvSpPr/>
          <p:nvPr/>
        </p:nvSpPr>
        <p:spPr>
          <a:xfrm>
            <a:off x="429964" y="178833"/>
            <a:ext cx="4723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흐름도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39567BC-9691-48A4-A218-988B32400E7B}"/>
              </a:ext>
            </a:extLst>
          </p:cNvPr>
          <p:cNvSpPr/>
          <p:nvPr/>
        </p:nvSpPr>
        <p:spPr>
          <a:xfrm>
            <a:off x="4094679" y="1113089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시스템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8A581F4-F6B9-44F5-9265-99970363743B}"/>
              </a:ext>
            </a:extLst>
          </p:cNvPr>
          <p:cNvSpPr/>
          <p:nvPr/>
        </p:nvSpPr>
        <p:spPr>
          <a:xfrm>
            <a:off x="4143213" y="3722508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데이터 처리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A6E29AD-618E-4083-9A7E-B7E971C69DF4}"/>
              </a:ext>
            </a:extLst>
          </p:cNvPr>
          <p:cNvSpPr/>
          <p:nvPr/>
        </p:nvSpPr>
        <p:spPr>
          <a:xfrm>
            <a:off x="1229534" y="2490672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범행동기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6E33E6A-C5BB-42E9-8B88-887F991085CA}"/>
              </a:ext>
            </a:extLst>
          </p:cNvPr>
          <p:cNvSpPr/>
          <p:nvPr/>
        </p:nvSpPr>
        <p:spPr>
          <a:xfrm>
            <a:off x="7872198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절도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</a:rPr>
              <a:t> ·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강도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3063F87-ECD1-4D56-A88B-CFF1A4B95EE0}"/>
              </a:ext>
            </a:extLst>
          </p:cNvPr>
          <p:cNvSpPr/>
          <p:nvPr/>
        </p:nvSpPr>
        <p:spPr>
          <a:xfrm>
            <a:off x="9532864" y="2479048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공범 수와 범행도구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B20CB52-55C7-4FBE-A745-6D0D0A35E607}"/>
              </a:ext>
            </a:extLst>
          </p:cNvPr>
          <p:cNvSpPr/>
          <p:nvPr/>
        </p:nvSpPr>
        <p:spPr>
          <a:xfrm>
            <a:off x="6211532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단서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인지</a:t>
            </a:r>
            <a:r>
              <a:rPr lang="en-US" altLang="ko-KR" sz="1000" b="1" dirty="0">
                <a:solidFill>
                  <a:srgbClr val="113947"/>
                </a:solidFill>
                <a:latin typeface="+mj-ea"/>
                <a:ea typeface="+mj-ea"/>
              </a:rPr>
              <a:t>,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검거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739CA03-581C-4570-B9DC-323F3E883C67}"/>
              </a:ext>
            </a:extLst>
          </p:cNvPr>
          <p:cNvSpPr/>
          <p:nvPr/>
        </p:nvSpPr>
        <p:spPr>
          <a:xfrm>
            <a:off x="4550866" y="2485506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시간과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장소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34F6CF4-550F-477F-911F-FC66AED6D7B0}"/>
              </a:ext>
            </a:extLst>
          </p:cNvPr>
          <p:cNvSpPr/>
          <p:nvPr/>
        </p:nvSpPr>
        <p:spPr>
          <a:xfrm>
            <a:off x="2890200" y="2490672"/>
            <a:ext cx="1358684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범죄자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ko-KR" altLang="en-US" sz="1000" b="1" dirty="0">
                <a:solidFill>
                  <a:srgbClr val="113947"/>
                </a:solidFill>
                <a:latin typeface="+mj-ea"/>
                <a:ea typeface="+mj-ea"/>
              </a:rPr>
              <a:t>인구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7E439C2-AE07-46E5-8FDB-7577C884E89D}"/>
              </a:ext>
            </a:extLst>
          </p:cNvPr>
          <p:cNvSpPr/>
          <p:nvPr/>
        </p:nvSpPr>
        <p:spPr>
          <a:xfrm>
            <a:off x="4143213" y="4663070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CSV</a:t>
            </a:r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파일 저장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0F16CD-BB26-40AA-9F53-A5254D38F442}"/>
              </a:ext>
            </a:extLst>
          </p:cNvPr>
          <p:cNvSpPr/>
          <p:nvPr/>
        </p:nvSpPr>
        <p:spPr>
          <a:xfrm>
            <a:off x="4143213" y="5623967"/>
            <a:ext cx="3905573" cy="4804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데이터 시각화</a:t>
            </a:r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>
                <a:solidFill>
                  <a:srgbClr val="113947"/>
                </a:solidFill>
                <a:latin typeface="+mj-ea"/>
                <a:ea typeface="+mj-ea"/>
              </a:rPr>
              <a:t>그래프</a:t>
            </a:r>
            <a:r>
              <a:rPr lang="en-US" altLang="ko-KR" sz="1600" b="1" dirty="0">
                <a:solidFill>
                  <a:srgbClr val="113947"/>
                </a:solidFill>
                <a:latin typeface="+mj-ea"/>
                <a:ea typeface="+mj-ea"/>
              </a:rPr>
              <a:t>)</a:t>
            </a:r>
            <a:endParaRPr lang="ko-KR" altLang="en-US" sz="16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AA7B45F-29FD-4580-8A47-81CB0C5CB84C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3665" y="3397341"/>
            <a:ext cx="2335" cy="32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9EDC061-29CC-4813-96F8-A12616D622CA}"/>
              </a:ext>
            </a:extLst>
          </p:cNvPr>
          <p:cNvCxnSpPr>
            <a:cxnSpLocks/>
          </p:cNvCxnSpPr>
          <p:nvPr/>
        </p:nvCxnSpPr>
        <p:spPr>
          <a:xfrm>
            <a:off x="6112042" y="4196115"/>
            <a:ext cx="0" cy="4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3BE4ED-268C-4E90-AB57-13CC5EA330C8}"/>
              </a:ext>
            </a:extLst>
          </p:cNvPr>
          <p:cNvCxnSpPr>
            <a:cxnSpLocks/>
          </p:cNvCxnSpPr>
          <p:nvPr/>
        </p:nvCxnSpPr>
        <p:spPr>
          <a:xfrm>
            <a:off x="6112042" y="5143517"/>
            <a:ext cx="0" cy="480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DE283FD-3269-40AF-9935-0F0E192D3BFA}"/>
              </a:ext>
            </a:extLst>
          </p:cNvPr>
          <p:cNvSpPr txBox="1"/>
          <p:nvPr/>
        </p:nvSpPr>
        <p:spPr>
          <a:xfrm>
            <a:off x="979520" y="1713433"/>
            <a:ext cx="2451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>
                <a:solidFill>
                  <a:srgbClr val="113947"/>
                </a:solidFill>
                <a:latin typeface="+mj-ea"/>
                <a:ea typeface="+mj-ea"/>
              </a:rPr>
              <a:t>CSV</a:t>
            </a:r>
            <a:r>
              <a:rPr lang="ko-KR" altLang="en-US" sz="800" b="1" dirty="0">
                <a:solidFill>
                  <a:srgbClr val="113947"/>
                </a:solidFill>
                <a:latin typeface="+mj-ea"/>
                <a:ea typeface="+mj-ea"/>
              </a:rPr>
              <a:t>파일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CB91BD-5E5C-495F-8C3B-AD607A52551D}"/>
              </a:ext>
            </a:extLst>
          </p:cNvPr>
          <p:cNvSpPr/>
          <p:nvPr/>
        </p:nvSpPr>
        <p:spPr>
          <a:xfrm>
            <a:off x="1045096" y="1928877"/>
            <a:ext cx="10097137" cy="14684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060E64F-5672-4DC0-96A2-12851A117A6F}"/>
              </a:ext>
            </a:extLst>
          </p:cNvPr>
          <p:cNvCxnSpPr>
            <a:cxnSpLocks/>
          </p:cNvCxnSpPr>
          <p:nvPr/>
        </p:nvCxnSpPr>
        <p:spPr>
          <a:xfrm>
            <a:off x="6047465" y="1594118"/>
            <a:ext cx="0" cy="32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5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019E93-E912-47E0-8F9A-F31672A1DCFC}"/>
              </a:ext>
            </a:extLst>
          </p:cNvPr>
          <p:cNvSpPr/>
          <p:nvPr/>
        </p:nvSpPr>
        <p:spPr>
          <a:xfrm>
            <a:off x="6228456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16A3-CEBF-42D4-B934-227C29B9DB06}"/>
              </a:ext>
            </a:extLst>
          </p:cNvPr>
          <p:cNvSpPr txBox="1"/>
          <p:nvPr/>
        </p:nvSpPr>
        <p:spPr>
          <a:xfrm>
            <a:off x="6228455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 중 신고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F31A1E-2ABD-42A4-A3FC-93C064C3412C}"/>
              </a:ext>
            </a:extLst>
          </p:cNvPr>
          <p:cNvSpPr/>
          <p:nvPr/>
        </p:nvSpPr>
        <p:spPr>
          <a:xfrm>
            <a:off x="348809" y="537413"/>
            <a:ext cx="561473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A2D6D-652E-441B-8DD8-7CC6EEB12247}"/>
              </a:ext>
            </a:extLst>
          </p:cNvPr>
          <p:cNvSpPr txBox="1"/>
          <p:nvPr/>
        </p:nvSpPr>
        <p:spPr>
          <a:xfrm>
            <a:off x="348807" y="765419"/>
            <a:ext cx="5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 수사 단서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1E80FD-3E20-4C62-BE1E-42300DF85947}"/>
              </a:ext>
            </a:extLst>
          </p:cNvPr>
          <p:cNvCxnSpPr>
            <a:cxnSpLocks/>
          </p:cNvCxnSpPr>
          <p:nvPr/>
        </p:nvCxnSpPr>
        <p:spPr>
          <a:xfrm flipH="1">
            <a:off x="6101411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1470AD1-CD1D-4A64-8380-3EED6F63374D}"/>
              </a:ext>
            </a:extLst>
          </p:cNvPr>
          <p:cNvCxnSpPr>
            <a:cxnSpLocks/>
          </p:cNvCxnSpPr>
          <p:nvPr/>
        </p:nvCxnSpPr>
        <p:spPr>
          <a:xfrm>
            <a:off x="362239" y="4965034"/>
            <a:ext cx="5747193" cy="401052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173FB5-4EFD-49E4-A892-FFD13E7B8340}"/>
              </a:ext>
            </a:extLst>
          </p:cNvPr>
          <p:cNvSpPr txBox="1"/>
          <p:nvPr/>
        </p:nvSpPr>
        <p:spPr>
          <a:xfrm>
            <a:off x="348807" y="5468856"/>
            <a:ext cx="1173935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앞서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인지가 범죄자 검거에 영향을 미친다는 사실을 알아냈고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범죄자 검거를 위해 경찰의 범죄 사건 인지가 중요하다는 것을 알 수 있었음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따라서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인지하게 되는 계기는 무엇인지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즉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경찰이 범죄 사건을 수사하게 되는 계기가 무엇인지 알아볼 필요성이 있었고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이를 알아보기 위해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900" b="1">
                <a:solidFill>
                  <a:srgbClr val="505358"/>
                </a:solidFill>
              </a:rPr>
              <a:t>(%)</a:t>
            </a:r>
            <a:r>
              <a:rPr lang="ko-KR" altLang="en-US" sz="900" b="1">
                <a:solidFill>
                  <a:srgbClr val="505358"/>
                </a:solidFill>
              </a:rPr>
              <a:t>이 어떻게 분포되어있는 지 살펴보게 됨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900" b="1">
                <a:solidFill>
                  <a:srgbClr val="505358"/>
                </a:solidFill>
              </a:rPr>
              <a:t>(%)</a:t>
            </a:r>
            <a:r>
              <a:rPr lang="ko-KR" altLang="en-US" sz="900" b="1">
                <a:solidFill>
                  <a:srgbClr val="505358"/>
                </a:solidFill>
              </a:rPr>
              <a:t>을 살펴본 결과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강력범죄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폭력범죄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 모두 신고가 가장 높은 비율을 차지했고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그중 강력범죄와 폭력범죄의 경우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피해자신고가 가장 높은 비율을 차지하는 것을 알 수 있었음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또한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지능범죄의 경우 진정투서의 비율이 가장 높았으며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이어서 고소의 비율이 높은 것으로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F60F7-0CAB-4905-AE8C-D8221B2271E3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50C5B-1F01-4E4F-8996-53C62E89637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5" y="1137441"/>
            <a:ext cx="5356800" cy="3675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1BD788-D599-4B8A-A83F-D572342C210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5" y="1188826"/>
            <a:ext cx="5356800" cy="363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CC511E-2EBA-44DE-AA44-78E398FC6EFE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8226317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AF7116-2F63-4E81-B18E-B9A75649C652}"/>
              </a:ext>
            </a:extLst>
          </p:cNvPr>
          <p:cNvSpPr/>
          <p:nvPr/>
        </p:nvSpPr>
        <p:spPr>
          <a:xfrm>
            <a:off x="2781246" y="783330"/>
            <a:ext cx="6629507" cy="4411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5249D-B2B9-43AF-AEA7-6262AED5362D}"/>
              </a:ext>
            </a:extLst>
          </p:cNvPr>
          <p:cNvSpPr txBox="1"/>
          <p:nvPr/>
        </p:nvSpPr>
        <p:spPr>
          <a:xfrm>
            <a:off x="2781246" y="877713"/>
            <a:ext cx="662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505358"/>
                </a:solidFill>
              </a:rPr>
              <a:t>범죄자 검거 단서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25BDD-07EF-4F1A-8DCD-3F8E8A1FD5F5}"/>
              </a:ext>
            </a:extLst>
          </p:cNvPr>
          <p:cNvSpPr txBox="1"/>
          <p:nvPr/>
        </p:nvSpPr>
        <p:spPr>
          <a:xfrm>
            <a:off x="348807" y="5653339"/>
            <a:ext cx="11739350" cy="89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앞서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경찰의 범죄 사건 인지하게 되는 계기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즉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경찰이 범죄 사건을 수사하게 되는 계기가 무엇인지 알아봤음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강력범죄와 폭력범죄의 경우 피해자신고가 경찰이 범죄 사건을 수사하게 되는 계기에 가장 높은 비율을 차지했고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범죄자 검거 단서의 비중 또한 피해자신고가 가장 높은 것으로 나타남 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그러나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지능범죄의 경우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경찰이 범죄 사건을 수사하게 된 계기에 진정투서의 비율이 가장 높고</a:t>
            </a:r>
            <a:r>
              <a:rPr lang="en-US" altLang="ko-KR" sz="900" b="1">
                <a:solidFill>
                  <a:srgbClr val="505358"/>
                </a:solidFill>
              </a:rPr>
              <a:t>, </a:t>
            </a:r>
            <a:r>
              <a:rPr lang="ko-KR" altLang="en-US" sz="900" b="1">
                <a:solidFill>
                  <a:srgbClr val="505358"/>
                </a:solidFill>
              </a:rPr>
              <a:t>이어서 고소의 비율이 높은 것으로 나타났던 것과 달리</a:t>
            </a:r>
            <a:endParaRPr lang="en-US" altLang="ko-KR" sz="9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>
                <a:solidFill>
                  <a:srgbClr val="505358"/>
                </a:solidFill>
              </a:rPr>
              <a:t>범죄자 검거 단서의 비중은 고소의 비율이 가장 높고</a:t>
            </a:r>
            <a:r>
              <a:rPr lang="en-US" altLang="ko-KR" sz="900" b="1">
                <a:solidFill>
                  <a:srgbClr val="505358"/>
                </a:solidFill>
              </a:rPr>
              <a:t>,</a:t>
            </a:r>
            <a:r>
              <a:rPr lang="ko-KR" altLang="en-US" sz="900" b="1">
                <a:solidFill>
                  <a:srgbClr val="505358"/>
                </a:solidFill>
              </a:rPr>
              <a:t> 이어서 진정투서 비율이 높은 것으로 나타남</a:t>
            </a:r>
            <a:endParaRPr lang="en-US" altLang="ko-KR" sz="900" b="1">
              <a:solidFill>
                <a:srgbClr val="50535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D172F-E0DC-4D23-A499-5E95E4CC4154}"/>
              </a:ext>
            </a:extLst>
          </p:cNvPr>
          <p:cNvSpPr txBox="1"/>
          <p:nvPr/>
        </p:nvSpPr>
        <p:spPr>
          <a:xfrm>
            <a:off x="10438580" y="165345"/>
            <a:ext cx="147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>
                <a:solidFill>
                  <a:srgbClr val="505358"/>
                </a:solidFill>
              </a:rPr>
              <a:t>2018</a:t>
            </a:r>
            <a:r>
              <a:rPr lang="ko-KR" altLang="en-US" b="1">
                <a:solidFill>
                  <a:srgbClr val="505358"/>
                </a:solidFill>
              </a:rPr>
              <a:t>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462DC-517E-488A-B0FA-2E3DDE40F65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58" y="1325386"/>
            <a:ext cx="6120064" cy="3808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759029-88D8-49ED-AC0D-F6B50A932586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2243188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707D14-7527-4536-B7FA-688C3599E59C}"/>
              </a:ext>
            </a:extLst>
          </p:cNvPr>
          <p:cNvSpPr/>
          <p:nvPr/>
        </p:nvSpPr>
        <p:spPr>
          <a:xfrm>
            <a:off x="594360" y="804504"/>
            <a:ext cx="11003280" cy="5504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CC9FFD-B6BC-4054-A7EF-81AEA0FCCCF6}"/>
              </a:ext>
            </a:extLst>
          </p:cNvPr>
          <p:cNvSpPr/>
          <p:nvPr/>
        </p:nvSpPr>
        <p:spPr>
          <a:xfrm>
            <a:off x="1447800" y="2089203"/>
            <a:ext cx="99593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505358"/>
                </a:solidFill>
              </a:rPr>
              <a:t>경찰이 인지한 범죄 사건에 대해서는 </a:t>
            </a:r>
            <a:r>
              <a:rPr lang="en-US" altLang="ko-KR" sz="1200" b="1">
                <a:solidFill>
                  <a:srgbClr val="505358"/>
                </a:solidFill>
              </a:rPr>
              <a:t>3</a:t>
            </a:r>
            <a:r>
              <a:rPr lang="ko-KR" altLang="en-US" sz="1200" b="1">
                <a:solidFill>
                  <a:srgbClr val="505358"/>
                </a:solidFill>
              </a:rPr>
              <a:t>개월을 초과한 시점에서 검거율이 </a:t>
            </a:r>
            <a:r>
              <a:rPr lang="en-US" altLang="ko-KR" sz="1200" b="1">
                <a:solidFill>
                  <a:srgbClr val="505358"/>
                </a:solidFill>
              </a:rPr>
              <a:t>100%</a:t>
            </a:r>
            <a:r>
              <a:rPr lang="ko-KR" altLang="en-US" sz="1200" b="1">
                <a:solidFill>
                  <a:srgbClr val="505358"/>
                </a:solidFill>
              </a:rPr>
              <a:t>에 수렴하는 것으로 나타남</a:t>
            </a:r>
            <a:endParaRPr lang="ko-KR" altLang="en-US" sz="12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FFB62-718D-4C3D-B895-E4EFC69F2655}"/>
              </a:ext>
            </a:extLst>
          </p:cNvPr>
          <p:cNvSpPr/>
          <p:nvPr/>
        </p:nvSpPr>
        <p:spPr>
          <a:xfrm>
            <a:off x="1447800" y="2579637"/>
            <a:ext cx="99593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강력범죄와 폭력범죄의 경우 기간이 </a:t>
            </a:r>
            <a:r>
              <a:rPr lang="en-US" altLang="ko-KR" sz="1200" b="1">
                <a:solidFill>
                  <a:srgbClr val="505358"/>
                </a:solidFill>
              </a:rPr>
              <a:t>1</a:t>
            </a:r>
            <a:r>
              <a:rPr lang="ko-KR" altLang="en-US" sz="1200" b="1">
                <a:solidFill>
                  <a:srgbClr val="505358"/>
                </a:solidFill>
              </a:rPr>
              <a:t>일 이내 </a:t>
            </a:r>
            <a:r>
              <a:rPr lang="en-US" altLang="ko-KR" sz="1200" b="1">
                <a:solidFill>
                  <a:srgbClr val="505358"/>
                </a:solidFill>
              </a:rPr>
              <a:t>~ 10</a:t>
            </a:r>
            <a:r>
              <a:rPr lang="ko-KR" altLang="en-US" sz="1200" b="1">
                <a:solidFill>
                  <a:srgbClr val="505358"/>
                </a:solidFill>
              </a:rPr>
              <a:t>일 이내일 때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  <a:r>
              <a:rPr lang="ko-KR" altLang="en-US" sz="1200" b="1">
                <a:solidFill>
                  <a:srgbClr val="505358"/>
                </a:solidFill>
              </a:rPr>
              <a:t> 범죄 발생 인지율이 범죄자 검거율보다 큰 것으로 나타났으며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1200" b="1">
                <a:solidFill>
                  <a:srgbClr val="505358"/>
                </a:solidFill>
              </a:rPr>
              <a:t>1</a:t>
            </a:r>
            <a:r>
              <a:rPr lang="ko-KR" altLang="en-US" sz="1200" b="1">
                <a:solidFill>
                  <a:srgbClr val="505358"/>
                </a:solidFill>
              </a:rPr>
              <a:t>개월 이내 </a:t>
            </a:r>
            <a:r>
              <a:rPr lang="en-US" altLang="ko-KR" sz="1200" b="1">
                <a:solidFill>
                  <a:srgbClr val="505358"/>
                </a:solidFill>
              </a:rPr>
              <a:t>~ 3</a:t>
            </a:r>
            <a:r>
              <a:rPr lang="ko-KR" altLang="en-US" sz="1200" b="1">
                <a:solidFill>
                  <a:srgbClr val="505358"/>
                </a:solidFill>
              </a:rPr>
              <a:t>개월 초과로 나타남</a:t>
            </a: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지능범죄의 경우 기간이 </a:t>
            </a:r>
            <a:r>
              <a:rPr lang="en-US" altLang="ko-KR" sz="1200" b="1">
                <a:solidFill>
                  <a:srgbClr val="505358"/>
                </a:solidFill>
              </a:rPr>
              <a:t>1</a:t>
            </a:r>
            <a:r>
              <a:rPr lang="ko-KR" altLang="en-US" sz="1200" b="1">
                <a:solidFill>
                  <a:srgbClr val="505358"/>
                </a:solidFill>
              </a:rPr>
              <a:t>일 이내 </a:t>
            </a:r>
            <a:r>
              <a:rPr lang="en-US" altLang="ko-KR" sz="1200" b="1">
                <a:solidFill>
                  <a:srgbClr val="505358"/>
                </a:solidFill>
              </a:rPr>
              <a:t>~ 1</a:t>
            </a:r>
            <a:r>
              <a:rPr lang="ko-KR" altLang="en-US" sz="1200" b="1">
                <a:solidFill>
                  <a:srgbClr val="505358"/>
                </a:solidFill>
              </a:rPr>
              <a:t>개월 이내일 때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범죄 발생 인지율이 범죄자 검거율보다 큰 것으로 나타났으며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범죄 발생 인지율보다 범죄자 검거율이 크게 나타나는 시점은 </a:t>
            </a:r>
            <a:r>
              <a:rPr lang="en-US" altLang="ko-KR" sz="1200" b="1">
                <a:solidFill>
                  <a:srgbClr val="505358"/>
                </a:solidFill>
              </a:rPr>
              <a:t>3</a:t>
            </a:r>
            <a:r>
              <a:rPr lang="ko-KR" altLang="en-US" sz="1200" b="1">
                <a:solidFill>
                  <a:srgbClr val="505358"/>
                </a:solidFill>
              </a:rPr>
              <a:t>개월 이내 </a:t>
            </a:r>
            <a:r>
              <a:rPr lang="en-US" altLang="ko-KR" sz="1200" b="1">
                <a:solidFill>
                  <a:srgbClr val="505358"/>
                </a:solidFill>
              </a:rPr>
              <a:t>~ 3</a:t>
            </a:r>
            <a:r>
              <a:rPr lang="ko-KR" altLang="en-US" sz="1200" b="1">
                <a:solidFill>
                  <a:srgbClr val="505358"/>
                </a:solidFill>
              </a:rPr>
              <a:t>개월 초과로 나타남</a:t>
            </a:r>
            <a:endParaRPr lang="en-US" altLang="ko-KR" sz="1200" b="1">
              <a:solidFill>
                <a:srgbClr val="505358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52301C-FD3D-44CE-A68F-D50B8474F187}"/>
              </a:ext>
            </a:extLst>
          </p:cNvPr>
          <p:cNvSpPr/>
          <p:nvPr/>
        </p:nvSpPr>
        <p:spPr>
          <a:xfrm>
            <a:off x="1447800" y="4270400"/>
            <a:ext cx="9441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범죄 사건 수사 단서 분포율</a:t>
            </a:r>
            <a:r>
              <a:rPr lang="en-US" altLang="ko-KR" sz="1200" b="1">
                <a:solidFill>
                  <a:srgbClr val="505358"/>
                </a:solidFill>
              </a:rPr>
              <a:t>(%)</a:t>
            </a:r>
            <a:r>
              <a:rPr lang="ko-KR" altLang="en-US" sz="1200" b="1">
                <a:solidFill>
                  <a:srgbClr val="505358"/>
                </a:solidFill>
              </a:rPr>
              <a:t>을 살펴본 결과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강력범죄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폭력범죄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지능범죄 모두 신고가 가장 높은 비율을 차지했고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그중 강력범죄와 폭력범죄의 경우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피해자신고가 가장 높은 비율을 차지하는 것을 알 수 있었음</a:t>
            </a: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또한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지능범죄의 경우 진정투서의 비율이 가장 높았으며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이어서 고소의 비율이 높은 것으로 나타남</a:t>
            </a:r>
            <a:endParaRPr lang="en-US" altLang="ko-KR" sz="1200" b="1">
              <a:solidFill>
                <a:srgbClr val="505358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B5A23-1C05-4E64-8F76-5B74FAB7A174}"/>
              </a:ext>
            </a:extLst>
          </p:cNvPr>
          <p:cNvSpPr/>
          <p:nvPr/>
        </p:nvSpPr>
        <p:spPr>
          <a:xfrm>
            <a:off x="1447800" y="5407165"/>
            <a:ext cx="9441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강력범죄와 폭력범죄의 경우 범죄자 검거 단서의 비중 또한 피해자신고가 가장 높은 것으로 나타남 </a:t>
            </a:r>
            <a:endParaRPr lang="en-US" altLang="ko-KR" sz="1200" b="1">
              <a:solidFill>
                <a:srgbClr val="505358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>
                <a:solidFill>
                  <a:srgbClr val="505358"/>
                </a:solidFill>
              </a:rPr>
              <a:t>그러나</a:t>
            </a:r>
            <a:r>
              <a:rPr lang="en-US" altLang="ko-KR" sz="1200" b="1">
                <a:solidFill>
                  <a:srgbClr val="505358"/>
                </a:solidFill>
              </a:rPr>
              <a:t>, </a:t>
            </a:r>
            <a:r>
              <a:rPr lang="ko-KR" altLang="en-US" sz="1200" b="1">
                <a:solidFill>
                  <a:srgbClr val="505358"/>
                </a:solidFill>
              </a:rPr>
              <a:t>지능범죄의 경우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  <a:r>
              <a:rPr lang="ko-KR" altLang="en-US" sz="1200" b="1">
                <a:solidFill>
                  <a:srgbClr val="505358"/>
                </a:solidFill>
              </a:rPr>
              <a:t> 범죄자 검거 단서의 비중은 고소의 비율이 가장 높고</a:t>
            </a:r>
            <a:r>
              <a:rPr lang="en-US" altLang="ko-KR" sz="1200" b="1">
                <a:solidFill>
                  <a:srgbClr val="505358"/>
                </a:solidFill>
              </a:rPr>
              <a:t>,</a:t>
            </a:r>
            <a:r>
              <a:rPr lang="ko-KR" altLang="en-US" sz="1200" b="1">
                <a:solidFill>
                  <a:srgbClr val="505358"/>
                </a:solidFill>
              </a:rPr>
              <a:t> 이어서 진정투서 비율이 높은 것으로 나타남</a:t>
            </a:r>
            <a:endParaRPr lang="en-US" altLang="ko-KR" sz="1200" b="1">
              <a:solidFill>
                <a:srgbClr val="505358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9CFF5C-CBE6-487A-A8F5-4DA17BF13875}"/>
              </a:ext>
            </a:extLst>
          </p:cNvPr>
          <p:cNvSpPr/>
          <p:nvPr/>
        </p:nvSpPr>
        <p:spPr>
          <a:xfrm>
            <a:off x="1379220" y="1017864"/>
            <a:ext cx="9959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최근 </a:t>
            </a:r>
            <a:r>
              <a:rPr lang="en-US" altLang="ko-KR" sz="1400" b="1">
                <a:solidFill>
                  <a:srgbClr val="505358"/>
                </a:solidFill>
              </a:rPr>
              <a:t>5</a:t>
            </a:r>
            <a:r>
              <a:rPr lang="ko-KR" altLang="en-US" sz="1400" b="1">
                <a:solidFill>
                  <a:srgbClr val="505358"/>
                </a:solidFill>
              </a:rPr>
              <a:t>개년의 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</a:t>
            </a:r>
            <a:r>
              <a:rPr lang="ko-KR" altLang="en-US" sz="1400" b="1">
                <a:solidFill>
                  <a:srgbClr val="505358"/>
                </a:solidFill>
              </a:rPr>
              <a:t>에 대해 알아본 결과 공통적으로 나타난 결과를 서술해보면 다음과 같음 </a:t>
            </a:r>
            <a:endParaRPr lang="ko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3F8F9A-9D73-473C-9BF5-6FF3CF596902}"/>
              </a:ext>
            </a:extLst>
          </p:cNvPr>
          <p:cNvSpPr txBox="1"/>
          <p:nvPr/>
        </p:nvSpPr>
        <p:spPr>
          <a:xfrm>
            <a:off x="76943" y="91293"/>
            <a:ext cx="8124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505358"/>
                </a:solidFill>
              </a:rPr>
              <a:t>범죄</a:t>
            </a:r>
            <a:r>
              <a:rPr lang="en-US" altLang="ko-KR" sz="1400" b="1">
                <a:solidFill>
                  <a:srgbClr val="505358"/>
                </a:solidFill>
              </a:rPr>
              <a:t>(</a:t>
            </a:r>
            <a:r>
              <a:rPr lang="ko-KR" altLang="en-US" sz="1400" b="1">
                <a:solidFill>
                  <a:srgbClr val="505358"/>
                </a:solidFill>
              </a:rPr>
              <a:t>단서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인지</a:t>
            </a:r>
            <a:r>
              <a:rPr lang="en-US" altLang="ko-KR" sz="1400" b="1">
                <a:solidFill>
                  <a:srgbClr val="505358"/>
                </a:solidFill>
              </a:rPr>
              <a:t>, </a:t>
            </a:r>
            <a:r>
              <a:rPr lang="ko-KR" altLang="en-US" sz="1400" b="1">
                <a:solidFill>
                  <a:srgbClr val="505358"/>
                </a:solidFill>
              </a:rPr>
              <a:t>검거</a:t>
            </a:r>
            <a:r>
              <a:rPr lang="en-US" altLang="ko-KR" sz="1400" b="1">
                <a:solidFill>
                  <a:srgbClr val="505358"/>
                </a:solidFill>
              </a:rPr>
              <a:t>) – </a:t>
            </a:r>
            <a:r>
              <a:rPr lang="ko-KR" altLang="en-US" sz="1400" b="1">
                <a:solidFill>
                  <a:srgbClr val="505358"/>
                </a:solidFill>
              </a:rPr>
              <a:t>분석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FE64405-05EF-42FD-B306-D30E385F7721}"/>
              </a:ext>
            </a:extLst>
          </p:cNvPr>
          <p:cNvCxnSpPr/>
          <p:nvPr/>
        </p:nvCxnSpPr>
        <p:spPr>
          <a:xfrm>
            <a:off x="1440180" y="1485900"/>
            <a:ext cx="9311640" cy="0"/>
          </a:xfrm>
          <a:prstGeom prst="line">
            <a:avLst/>
          </a:prstGeom>
          <a:ln w="19050">
            <a:solidFill>
              <a:srgbClr val="5053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/2 액자 12">
            <a:extLst>
              <a:ext uri="{FF2B5EF4-FFF2-40B4-BE49-F238E27FC236}">
                <a16:creationId xmlns:a16="http://schemas.microsoft.com/office/drawing/2014/main" id="{DEFAE5DA-9C87-4B3B-B751-2971BC8F0C85}"/>
              </a:ext>
            </a:extLst>
          </p:cNvPr>
          <p:cNvSpPr/>
          <p:nvPr/>
        </p:nvSpPr>
        <p:spPr>
          <a:xfrm>
            <a:off x="575310" y="800694"/>
            <a:ext cx="411480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1/2 액자 13">
            <a:extLst>
              <a:ext uri="{FF2B5EF4-FFF2-40B4-BE49-F238E27FC236}">
                <a16:creationId xmlns:a16="http://schemas.microsoft.com/office/drawing/2014/main" id="{179D2B69-0CE2-4BC8-A2D0-AD0DA68DF098}"/>
              </a:ext>
            </a:extLst>
          </p:cNvPr>
          <p:cNvSpPr/>
          <p:nvPr/>
        </p:nvSpPr>
        <p:spPr>
          <a:xfrm flipH="1" flipV="1">
            <a:off x="11186160" y="5875021"/>
            <a:ext cx="411480" cy="434339"/>
          </a:xfrm>
          <a:prstGeom prst="halfFrame">
            <a:avLst/>
          </a:prstGeom>
          <a:solidFill>
            <a:srgbClr val="6E7278"/>
          </a:solidFill>
          <a:ln>
            <a:solidFill>
              <a:srgbClr val="5053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549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8D069-9B20-47CB-82CA-2C24CE1F93FE}"/>
              </a:ext>
            </a:extLst>
          </p:cNvPr>
          <p:cNvSpPr txBox="1"/>
          <p:nvPr/>
        </p:nvSpPr>
        <p:spPr>
          <a:xfrm>
            <a:off x="200415" y="288099"/>
            <a:ext cx="1213772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/>
              <a:t>판결</a:t>
            </a:r>
            <a:r>
              <a:rPr lang="en-US" altLang="ko-KR" sz="1700" dirty="0"/>
              <a:t>: </a:t>
            </a:r>
            <a:r>
              <a:rPr lang="ko-KR" altLang="en-US" sz="1700" dirty="0"/>
              <a:t>법원에서 내리는 최종 결정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환송</a:t>
            </a:r>
            <a:r>
              <a:rPr lang="en-US" altLang="ko-KR" sz="1700" dirty="0"/>
              <a:t>: </a:t>
            </a:r>
            <a:r>
              <a:rPr lang="ko-KR" altLang="en-US" sz="1700" dirty="0"/>
              <a:t>사건을 원심법원으로 보냄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상소</a:t>
            </a:r>
            <a:r>
              <a:rPr lang="en-US" altLang="ko-KR" sz="1700" dirty="0"/>
              <a:t>: </a:t>
            </a:r>
            <a:r>
              <a:rPr lang="ko-KR" altLang="en-US" sz="1700" dirty="0" err="1"/>
              <a:t>미확정</a:t>
            </a:r>
            <a:r>
              <a:rPr lang="ko-KR" altLang="en-US" sz="1700" dirty="0"/>
              <a:t> 재판</a:t>
            </a:r>
            <a:r>
              <a:rPr lang="en-US" altLang="ko-KR" sz="1400" dirty="0"/>
              <a:t>(</a:t>
            </a:r>
            <a:r>
              <a:rPr lang="ko-KR" altLang="en-US" sz="1400" dirty="0"/>
              <a:t>상소기간을 </a:t>
            </a:r>
            <a:r>
              <a:rPr lang="ko-KR" altLang="en-US" sz="1400" dirty="0" err="1"/>
              <a:t>도과하지</a:t>
            </a:r>
            <a:r>
              <a:rPr lang="ko-KR" altLang="en-US" sz="1400" dirty="0"/>
              <a:t> 않았거나 대법원의 판결이 아닌 판결</a:t>
            </a:r>
            <a:r>
              <a:rPr lang="en-US" altLang="ko-KR" sz="1400" dirty="0"/>
              <a:t>)</a:t>
            </a:r>
            <a:r>
              <a:rPr lang="en-US" altLang="ko-KR" dirty="0"/>
              <a:t> </a:t>
            </a:r>
            <a:r>
              <a:rPr lang="ko-KR" altLang="en-US" sz="1700" dirty="0"/>
              <a:t>에 대하여 상급법원에 구제를 구하는 </a:t>
            </a:r>
            <a:r>
              <a:rPr lang="en-US" altLang="ko-KR" sz="1700" dirty="0"/>
              <a:t>'</a:t>
            </a:r>
            <a:r>
              <a:rPr lang="ko-KR" altLang="en-US" sz="1700" dirty="0"/>
              <a:t>불복</a:t>
            </a:r>
            <a:r>
              <a:rPr lang="en-US" altLang="ko-KR" sz="1700" dirty="0"/>
              <a:t>’ </a:t>
            </a:r>
            <a:r>
              <a:rPr lang="ko-KR" altLang="en-US" sz="1700" dirty="0"/>
              <a:t>신청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</a:t>
            </a:r>
            <a:r>
              <a:rPr lang="ko-KR" altLang="en-US" sz="1700" dirty="0"/>
              <a:t>항소</a:t>
            </a:r>
            <a:r>
              <a:rPr lang="en-US" altLang="ko-KR" sz="1700" dirty="0"/>
              <a:t>: 1</a:t>
            </a:r>
            <a:r>
              <a:rPr lang="ko-KR" altLang="en-US" sz="1700" dirty="0"/>
              <a:t>심의 종국 판결에 대한 불복 상소</a:t>
            </a:r>
            <a:r>
              <a:rPr lang="en-US" altLang="ko-KR" sz="1700" dirty="0"/>
              <a:t>. </a:t>
            </a:r>
            <a:r>
              <a:rPr lang="ko-KR" altLang="en-US" sz="1700" dirty="0"/>
              <a:t>상급 법원에 다시 판결을 구하는 것</a:t>
            </a:r>
            <a:r>
              <a:rPr lang="en-US" altLang="ko-KR" sz="17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	- 1</a:t>
            </a:r>
            <a:r>
              <a:rPr lang="ko-KR" altLang="en-US" sz="1700" dirty="0"/>
              <a:t>심이기 때문에 지방법원에서 고등법원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</a:t>
            </a:r>
            <a:r>
              <a:rPr lang="ko-KR" altLang="en-US" sz="1700" dirty="0"/>
              <a:t>상고</a:t>
            </a:r>
            <a:r>
              <a:rPr lang="en-US" altLang="ko-KR" sz="1700" dirty="0"/>
              <a:t>: 2</a:t>
            </a:r>
            <a:r>
              <a:rPr lang="ko-KR" altLang="en-US" sz="1700" dirty="0"/>
              <a:t>심의 종국 판결에 대한 상소</a:t>
            </a:r>
            <a:r>
              <a:rPr lang="en-US" altLang="ko-KR" sz="1700" dirty="0"/>
              <a:t>. </a:t>
            </a:r>
            <a:r>
              <a:rPr lang="ko-KR" altLang="en-US" sz="1700" dirty="0"/>
              <a:t>대법원에 다시 판결을 구하는 것</a:t>
            </a:r>
            <a:r>
              <a:rPr lang="en-US" altLang="ko-KR" sz="17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700" dirty="0"/>
              <a:t>		-2</a:t>
            </a:r>
            <a:r>
              <a:rPr lang="ko-KR" altLang="en-US" sz="1700" dirty="0"/>
              <a:t>심이기 때문에 고등법원에서 대법원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ko-KR" altLang="en-US" sz="1700" dirty="0"/>
              <a:t>기각</a:t>
            </a:r>
            <a:r>
              <a:rPr lang="en-US" altLang="ko-KR" sz="1700" dirty="0"/>
              <a:t>:</a:t>
            </a:r>
            <a:r>
              <a:rPr lang="ko-KR" altLang="en-US" sz="1700" dirty="0"/>
              <a:t>신청의 내용을 배척</a:t>
            </a:r>
            <a:r>
              <a:rPr lang="en-US" altLang="ko-KR" sz="17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ko-KR" altLang="en-US" sz="1700" dirty="0"/>
              <a:t>사용한 데이터의 기준은 </a:t>
            </a:r>
            <a:r>
              <a:rPr lang="en-US" altLang="ko-KR" sz="1700" dirty="0"/>
              <a:t>23</a:t>
            </a:r>
            <a:r>
              <a:rPr lang="ko-KR" altLang="en-US" sz="1700" dirty="0"/>
              <a:t>년</a:t>
            </a:r>
            <a:r>
              <a:rPr lang="en-US" altLang="ko-KR" sz="1700" dirty="0"/>
              <a:t>9</a:t>
            </a:r>
            <a:r>
              <a:rPr lang="ko-KR" altLang="en-US" sz="1700" dirty="0"/>
              <a:t>월</a:t>
            </a:r>
            <a:r>
              <a:rPr lang="en-US" altLang="ko-KR" sz="1700" dirty="0"/>
              <a:t>7</a:t>
            </a:r>
            <a:r>
              <a:rPr lang="ko-KR" altLang="en-US" sz="1700" dirty="0"/>
              <a:t>일</a:t>
            </a:r>
            <a:endParaRPr lang="en-US" altLang="ko-KR" sz="1700" dirty="0"/>
          </a:p>
          <a:p>
            <a:pPr>
              <a:lnSpc>
                <a:spcPct val="150000"/>
              </a:lnSpc>
            </a:pPr>
            <a:endParaRPr lang="en-US" altLang="ko-KR" sz="1700" dirty="0"/>
          </a:p>
          <a:p>
            <a:pPr>
              <a:lnSpc>
                <a:spcPct val="150000"/>
              </a:lnSpc>
            </a:pPr>
            <a:r>
              <a:rPr lang="ko-KR" altLang="en-US" sz="1700" dirty="0"/>
              <a:t>대분류 </a:t>
            </a:r>
            <a:r>
              <a:rPr lang="en-US" altLang="ko-KR" sz="1700" dirty="0"/>
              <a:t>- </a:t>
            </a:r>
            <a:r>
              <a:rPr lang="ko-KR" altLang="en-US" sz="1700" dirty="0"/>
              <a:t>이욕</a:t>
            </a:r>
            <a:r>
              <a:rPr lang="en-US" altLang="ko-KR" sz="1700" dirty="0"/>
              <a:t>, </a:t>
            </a:r>
            <a:r>
              <a:rPr lang="ko-KR" altLang="en-US" sz="1700" dirty="0"/>
              <a:t>다른 이유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이욕</a:t>
            </a:r>
            <a:r>
              <a:rPr lang="en-US" altLang="ko-KR" sz="1700" dirty="0"/>
              <a:t>: </a:t>
            </a:r>
            <a:r>
              <a:rPr lang="ko-KR" altLang="en-US" sz="1700" dirty="0"/>
              <a:t>이욕은 </a:t>
            </a:r>
            <a:r>
              <a:rPr lang="en-US" altLang="ko-KR" sz="1700" dirty="0"/>
              <a:t>'</a:t>
            </a:r>
            <a:r>
              <a:rPr lang="ko-KR" altLang="en-US" sz="1700" dirty="0"/>
              <a:t>개인적인 이익을 탐내는 마음</a:t>
            </a:r>
            <a:r>
              <a:rPr lang="en-US" altLang="ko-KR" sz="1700" dirty="0"/>
              <a:t>' </a:t>
            </a:r>
            <a:r>
              <a:rPr lang="ko-KR" altLang="en-US" sz="1700" dirty="0"/>
              <a:t>이다</a:t>
            </a:r>
            <a:r>
              <a:rPr lang="en-US" altLang="ko-KR" sz="1700" dirty="0"/>
              <a:t>. </a:t>
            </a:r>
            <a:r>
              <a:rPr lang="ko-KR" altLang="en-US" sz="1700" dirty="0"/>
              <a:t>금전적 </a:t>
            </a:r>
            <a:r>
              <a:rPr lang="ko-KR" altLang="en-US" sz="1700" dirty="0" err="1"/>
              <a:t>욕구뿐만아니라</a:t>
            </a:r>
            <a:r>
              <a:rPr lang="ko-KR" altLang="en-US" sz="1700" dirty="0"/>
              <a:t> 다른 욕구들을 모두 포함한다고 판단했다</a:t>
            </a:r>
            <a:r>
              <a:rPr lang="en-US" altLang="ko-KR" sz="17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/>
              <a:t>다른 이유</a:t>
            </a:r>
            <a:r>
              <a:rPr lang="en-US" altLang="ko-KR" sz="1700" dirty="0"/>
              <a:t>: </a:t>
            </a:r>
            <a:r>
              <a:rPr lang="ko-KR" altLang="en-US" sz="1700" dirty="0"/>
              <a:t>사회에서의 인간관계 및 피의자의 감정 및 정신 등이 범행동기이다</a:t>
            </a:r>
            <a:r>
              <a:rPr lang="en-US" altLang="ko-KR" sz="1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7157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B30C8-87DB-40E0-8A72-6775CCD4364B}"/>
              </a:ext>
            </a:extLst>
          </p:cNvPr>
          <p:cNvSpPr txBox="1"/>
          <p:nvPr/>
        </p:nvSpPr>
        <p:spPr>
          <a:xfrm>
            <a:off x="275572" y="538619"/>
            <a:ext cx="1161162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범행을 하게 된 계기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허영사치</a:t>
            </a:r>
            <a:r>
              <a:rPr lang="en-US" altLang="ko-KR" dirty="0"/>
              <a:t>: </a:t>
            </a:r>
            <a:r>
              <a:rPr lang="ko-KR" altLang="en-US" dirty="0"/>
              <a:t>필요 이상의 겉치레와 자신의 분수에 맞지 않게 재화를 사용하는 행위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고의</a:t>
            </a:r>
            <a:r>
              <a:rPr lang="en-US" altLang="ko-KR" dirty="0"/>
              <a:t>: </a:t>
            </a:r>
            <a:r>
              <a:rPr lang="ko-KR" altLang="en-US" dirty="0"/>
              <a:t>형법에서 타인의 권리를 침해하는 줄 알면서도 </a:t>
            </a:r>
            <a:r>
              <a:rPr lang="en-US" altLang="ko-KR" dirty="0"/>
              <a:t>'</a:t>
            </a:r>
            <a:r>
              <a:rPr lang="ko-KR" altLang="en-US" dirty="0"/>
              <a:t>일부러</a:t>
            </a:r>
            <a:r>
              <a:rPr lang="en-US" altLang="ko-KR" dirty="0"/>
              <a:t>' </a:t>
            </a:r>
            <a:r>
              <a:rPr lang="ko-KR" altLang="en-US" dirty="0"/>
              <a:t>하는 생각이나 태도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치킨에 독을 타서 누군가에게 직접 </a:t>
            </a:r>
            <a:r>
              <a:rPr lang="ko-KR" altLang="en-US" dirty="0" err="1"/>
              <a:t>건네주는</a:t>
            </a:r>
            <a:r>
              <a:rPr lang="ko-KR" altLang="en-US" dirty="0"/>
              <a:t> 행위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미필적 고의</a:t>
            </a:r>
            <a:r>
              <a:rPr lang="en-US" altLang="ko-KR" dirty="0"/>
              <a:t>: </a:t>
            </a:r>
            <a:r>
              <a:rPr lang="ko-KR" altLang="en-US" dirty="0"/>
              <a:t>타인의 권리를 침해할 수도 있는 행동임을 알면서도 침해해도 상관없다는 생각이나 태도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누가 내 치킨을 몰래 먹는 것을 알고있는 상황에서 그 치킨에 독을 타는 행위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인식있는</a:t>
            </a:r>
            <a:r>
              <a:rPr lang="ko-KR" altLang="en-US" dirty="0"/>
              <a:t> 과실</a:t>
            </a:r>
            <a:r>
              <a:rPr lang="en-US" altLang="ko-KR" dirty="0"/>
              <a:t>: </a:t>
            </a:r>
            <a:r>
              <a:rPr lang="ko-KR" altLang="en-US" dirty="0"/>
              <a:t>타인의 권리를 침해할 수도 있는 행동임을 알지만 침해하지 않을 거라는 생각이나 태도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ex)</a:t>
            </a:r>
            <a:r>
              <a:rPr lang="ko-KR" altLang="en-US" dirty="0"/>
              <a:t>누가 </a:t>
            </a:r>
            <a:r>
              <a:rPr lang="ko-KR" altLang="en-US" dirty="0" err="1"/>
              <a:t>건드리겠어</a:t>
            </a:r>
            <a:r>
              <a:rPr lang="en-US" altLang="ko-KR" dirty="0"/>
              <a:t>? </a:t>
            </a:r>
            <a:r>
              <a:rPr lang="ko-KR" altLang="en-US" dirty="0"/>
              <a:t>라고 생각하며 독을 탄 치킨을 냉장고에 넣어 놓는 행위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8164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B30C8-87DB-40E0-8A72-6775CCD4364B}"/>
              </a:ext>
            </a:extLst>
          </p:cNvPr>
          <p:cNvSpPr txBox="1"/>
          <p:nvPr/>
        </p:nvSpPr>
        <p:spPr>
          <a:xfrm>
            <a:off x="275572" y="538619"/>
            <a:ext cx="116116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형법 제 </a:t>
            </a:r>
            <a:r>
              <a:rPr lang="en-US" altLang="ko-KR" dirty="0"/>
              <a:t>14</a:t>
            </a:r>
            <a:r>
              <a:rPr lang="ko-KR" altLang="en-US" dirty="0"/>
              <a:t>조 과실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정상적으로 기울여야할 주의</a:t>
            </a:r>
            <a:r>
              <a:rPr lang="en-US" altLang="ko-KR" dirty="0"/>
              <a:t>(</a:t>
            </a:r>
            <a:r>
              <a:rPr lang="ko-KR" altLang="en-US" dirty="0"/>
              <a:t>주의</a:t>
            </a:r>
            <a:r>
              <a:rPr lang="en-US" altLang="ko-KR" dirty="0"/>
              <a:t>)</a:t>
            </a:r>
            <a:r>
              <a:rPr lang="ko-KR" altLang="en-US" dirty="0"/>
              <a:t>를 게을리하여</a:t>
            </a:r>
            <a:r>
              <a:rPr lang="en-US" altLang="ko-KR" dirty="0"/>
              <a:t>(</a:t>
            </a:r>
            <a:r>
              <a:rPr lang="ko-KR" altLang="en-US" dirty="0"/>
              <a:t>부주의</a:t>
            </a:r>
            <a:r>
              <a:rPr lang="en-US" altLang="ko-KR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죄의 성립요소인 </a:t>
            </a:r>
            <a:r>
              <a:rPr lang="en-US" altLang="ko-KR" dirty="0"/>
              <a:t>'</a:t>
            </a:r>
            <a:r>
              <a:rPr lang="ko-KR" altLang="en-US" dirty="0"/>
              <a:t>사실을 인식하지 못한 행위</a:t>
            </a:r>
            <a:r>
              <a:rPr lang="en-US" altLang="ko-KR" dirty="0"/>
              <a:t>'</a:t>
            </a:r>
            <a:r>
              <a:rPr lang="ko-KR" altLang="en-US" dirty="0"/>
              <a:t>는 법률에 </a:t>
            </a:r>
            <a:r>
              <a:rPr lang="en-US" altLang="ko-KR" dirty="0"/>
              <a:t>'</a:t>
            </a:r>
            <a:r>
              <a:rPr lang="ko-KR" altLang="en-US" dirty="0"/>
              <a:t>특별한 규정</a:t>
            </a:r>
            <a:r>
              <a:rPr lang="en-US" altLang="ko-KR" dirty="0"/>
              <a:t>'</a:t>
            </a:r>
            <a:r>
              <a:rPr lang="ko-KR" altLang="en-US" dirty="0"/>
              <a:t>이 있는 경우에만 처벌한다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유흥</a:t>
            </a:r>
            <a:r>
              <a:rPr lang="en-US" altLang="ko-KR" dirty="0"/>
              <a:t>: </a:t>
            </a:r>
            <a:r>
              <a:rPr lang="ko-KR" altLang="en-US" dirty="0"/>
              <a:t>한자를 풀면 </a:t>
            </a:r>
            <a:r>
              <a:rPr lang="en-US" altLang="ko-KR" dirty="0"/>
              <a:t>‘</a:t>
            </a:r>
            <a:r>
              <a:rPr lang="ko-KR" altLang="en-US" dirty="0"/>
              <a:t>흥겹게 논다</a:t>
            </a:r>
            <a:r>
              <a:rPr lang="en-US" altLang="ko-KR" dirty="0"/>
              <a:t>’</a:t>
            </a:r>
            <a:r>
              <a:rPr lang="ko-KR" altLang="en-US" dirty="0"/>
              <a:t>는 의미가 된다</a:t>
            </a:r>
            <a:r>
              <a:rPr lang="en-US" altLang="ko-KR" dirty="0"/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dirty="0"/>
              <a:t>다만 음주와 성매매를 하는 업소들이 </a:t>
            </a:r>
            <a:r>
              <a:rPr lang="en-US" altLang="ko-KR" dirty="0"/>
              <a:t>'</a:t>
            </a:r>
            <a:r>
              <a:rPr lang="ko-KR" altLang="en-US" dirty="0"/>
              <a:t>유흥업소</a:t>
            </a:r>
            <a:r>
              <a:rPr lang="en-US" altLang="ko-KR" dirty="0"/>
              <a:t>'</a:t>
            </a:r>
            <a:r>
              <a:rPr lang="ko-KR" altLang="en-US" dirty="0"/>
              <a:t>라는 은어로 불리면서 부정적인 쪽으로 의미변화가 되어 주로 성매매</a:t>
            </a:r>
            <a:r>
              <a:rPr lang="en-US" altLang="ko-KR" dirty="0"/>
              <a:t>, </a:t>
            </a:r>
            <a:r>
              <a:rPr lang="ko-KR" altLang="en-US" dirty="0"/>
              <a:t>유사성매매</a:t>
            </a:r>
            <a:r>
              <a:rPr lang="en-US" altLang="ko-KR" dirty="0"/>
              <a:t>, </a:t>
            </a:r>
            <a:r>
              <a:rPr lang="ko-KR" altLang="en-US" dirty="0"/>
              <a:t>술</a:t>
            </a:r>
            <a:r>
              <a:rPr lang="en-US" altLang="ko-KR" dirty="0"/>
              <a:t>, </a:t>
            </a:r>
            <a:r>
              <a:rPr lang="ko-KR" altLang="en-US" dirty="0"/>
              <a:t>담배</a:t>
            </a:r>
            <a:r>
              <a:rPr lang="en-US" altLang="ko-KR" dirty="0"/>
              <a:t>, </a:t>
            </a:r>
            <a:r>
              <a:rPr lang="ko-KR" altLang="en-US" dirty="0"/>
              <a:t>마약</a:t>
            </a:r>
            <a:r>
              <a:rPr lang="en-US" altLang="ko-KR" dirty="0"/>
              <a:t>, </a:t>
            </a:r>
            <a:r>
              <a:rPr lang="ko-KR" altLang="en-US" dirty="0"/>
              <a:t>도박 등 성인의 놀이를 뜻하게 되었다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'</a:t>
            </a:r>
            <a:r>
              <a:rPr lang="ko-KR" altLang="en-US" dirty="0"/>
              <a:t>유흥</a:t>
            </a:r>
            <a:r>
              <a:rPr lang="en-US" altLang="ko-KR" dirty="0"/>
              <a:t>'</a:t>
            </a:r>
            <a:r>
              <a:rPr lang="ko-KR" altLang="en-US" dirty="0"/>
              <a:t>의 의미변화로 인해 일반적인 놀이는 유흥이 아닌 오락</a:t>
            </a:r>
            <a:r>
              <a:rPr lang="en-US" altLang="ko-KR" dirty="0"/>
              <a:t>, </a:t>
            </a:r>
            <a:r>
              <a:rPr lang="ko-KR" altLang="en-US" dirty="0"/>
              <a:t>여가</a:t>
            </a:r>
            <a:r>
              <a:rPr lang="en-US" altLang="ko-KR" dirty="0"/>
              <a:t>, </a:t>
            </a:r>
            <a:r>
              <a:rPr lang="ko-KR" altLang="en-US" dirty="0"/>
              <a:t>유희 등으로 불린다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후에 나오는 그래프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범죄명</a:t>
            </a:r>
            <a:r>
              <a:rPr lang="en-US" altLang="ko-KR" dirty="0"/>
              <a:t>, </a:t>
            </a:r>
            <a:r>
              <a:rPr lang="ko-KR" altLang="en-US" dirty="0"/>
              <a:t>범행동기 대분류</a:t>
            </a:r>
            <a:r>
              <a:rPr lang="en-US" altLang="ko-KR" dirty="0"/>
              <a:t>, y</a:t>
            </a:r>
            <a:r>
              <a:rPr lang="ko-KR" altLang="en-US" dirty="0"/>
              <a:t>축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17054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CBF33-5DA6-4669-8C5B-AED328F0279A}"/>
              </a:ext>
            </a:extLst>
          </p:cNvPr>
          <p:cNvSpPr txBox="1"/>
          <p:nvPr/>
        </p:nvSpPr>
        <p:spPr>
          <a:xfrm>
            <a:off x="302603" y="87104"/>
            <a:ext cx="397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우발적 범죄에 대해서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1BF6CA-2F68-40E1-8632-DA6F0DDB49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041" y="552076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살인기수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FC5C1A6-E1B6-4D9C-9937-2BDB778B42E3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AED6-15DF-48D9-8933-FC5198CAA7BE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</p:spTree>
    <p:extLst>
      <p:ext uri="{BB962C8B-B14F-4D97-AF65-F5344CB8AC3E}">
        <p14:creationId xmlns:p14="http://schemas.microsoft.com/office/powerpoint/2010/main" val="19624032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CBF33-5DA6-4669-8C5B-AED328F0279A}"/>
              </a:ext>
            </a:extLst>
          </p:cNvPr>
          <p:cNvSpPr txBox="1"/>
          <p:nvPr/>
        </p:nvSpPr>
        <p:spPr>
          <a:xfrm>
            <a:off x="302603" y="87104"/>
            <a:ext cx="397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우발적 범죄에 대해서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11A1E0D-E512-4667-9349-C8E85AAF66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46813"/>
          <a:ext cx="11523391" cy="5435665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30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414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B1D1D31-A18E-4227-9309-1F96C050540C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32661-D2BB-4F20-A8E3-6DB5AD13F9D0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</p:spTree>
    <p:extLst>
      <p:ext uri="{BB962C8B-B14F-4D97-AF65-F5344CB8AC3E}">
        <p14:creationId xmlns:p14="http://schemas.microsoft.com/office/powerpoint/2010/main" val="24941617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CBF33-5DA6-4669-8C5B-AED328F0279A}"/>
              </a:ext>
            </a:extLst>
          </p:cNvPr>
          <p:cNvSpPr txBox="1"/>
          <p:nvPr/>
        </p:nvSpPr>
        <p:spPr>
          <a:xfrm>
            <a:off x="302603" y="87104"/>
            <a:ext cx="397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우발적 범죄에 대해서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7C823A-9CD6-4CD3-BB2D-ED70C1AEBC7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5FE177E-B694-4D8C-831C-7CE9B009B602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72CD6-6273-4053-946C-2A155E016B82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</p:spTree>
    <p:extLst>
      <p:ext uri="{BB962C8B-B14F-4D97-AF65-F5344CB8AC3E}">
        <p14:creationId xmlns:p14="http://schemas.microsoft.com/office/powerpoint/2010/main" val="16345699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43238-9907-4915-95FB-D88151C6B7A0}"/>
              </a:ext>
            </a:extLst>
          </p:cNvPr>
          <p:cNvSpPr txBox="1"/>
          <p:nvPr/>
        </p:nvSpPr>
        <p:spPr>
          <a:xfrm>
            <a:off x="67056" y="250177"/>
            <a:ext cx="124541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500" dirty="0"/>
              <a:t>우발적 범죄에 대해서</a:t>
            </a:r>
            <a:r>
              <a:rPr lang="en-US" altLang="ko-KR" sz="1500" dirty="0"/>
              <a:t>..</a:t>
            </a:r>
          </a:p>
          <a:p>
            <a:pPr>
              <a:lnSpc>
                <a:spcPct val="200000"/>
              </a:lnSpc>
            </a:pPr>
            <a:endParaRPr lang="en-US" altLang="ko-KR" sz="1500" dirty="0"/>
          </a:p>
          <a:p>
            <a:pPr>
              <a:lnSpc>
                <a:spcPct val="200000"/>
              </a:lnSpc>
            </a:pPr>
            <a:r>
              <a:rPr lang="en-US" altLang="ko-KR" sz="1450" dirty="0"/>
              <a:t>1. </a:t>
            </a:r>
            <a:r>
              <a:rPr lang="ko-KR" altLang="en-US" sz="1450" dirty="0"/>
              <a:t>가중처벌 회피</a:t>
            </a:r>
            <a:r>
              <a:rPr lang="en-US" altLang="ko-KR" sz="1450" dirty="0"/>
              <a:t>(</a:t>
            </a:r>
            <a:r>
              <a:rPr lang="ko-KR" altLang="en-US" sz="1450" dirty="0"/>
              <a:t>각 범죄의 </a:t>
            </a:r>
            <a:r>
              <a:rPr lang="ko-KR" altLang="en-US" sz="1450" dirty="0" err="1"/>
              <a:t>양형기준</a:t>
            </a:r>
            <a:r>
              <a:rPr lang="en-US" altLang="ko-KR" sz="1450" dirty="0"/>
              <a:t>, </a:t>
            </a:r>
            <a:r>
              <a:rPr lang="ko-KR" altLang="en-US" sz="1450" dirty="0"/>
              <a:t>양형 </a:t>
            </a:r>
            <a:r>
              <a:rPr lang="en-US" altLang="ko-KR" sz="1450" dirty="0"/>
              <a:t>- </a:t>
            </a:r>
            <a:r>
              <a:rPr lang="ko-KR" altLang="en-US" sz="1450" dirty="0"/>
              <a:t>죄에 해당하는 형벌의 정도를 정하는 일</a:t>
            </a:r>
            <a:r>
              <a:rPr lang="en-US" altLang="ko-KR" sz="1450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450" dirty="0"/>
              <a:t>-   </a:t>
            </a:r>
            <a:r>
              <a:rPr lang="ko-KR" altLang="en-US" sz="1450" dirty="0"/>
              <a:t>살인</a:t>
            </a:r>
            <a:r>
              <a:rPr lang="en-US" altLang="ko-KR" sz="1450" dirty="0"/>
              <a:t>(</a:t>
            </a:r>
            <a:r>
              <a:rPr lang="ko-KR" altLang="en-US" sz="1450" dirty="0"/>
              <a:t>기수 및 미수</a:t>
            </a:r>
            <a:r>
              <a:rPr lang="en-US" altLang="ko-KR" sz="1450" dirty="0"/>
              <a:t>), </a:t>
            </a:r>
            <a:r>
              <a:rPr lang="ko-KR" altLang="en-US" sz="1450" dirty="0"/>
              <a:t>강도</a:t>
            </a:r>
            <a:r>
              <a:rPr lang="en-US" altLang="ko-KR" sz="1450" dirty="0"/>
              <a:t>, </a:t>
            </a:r>
            <a:r>
              <a:rPr lang="ko-KR" altLang="en-US" sz="1450" dirty="0"/>
              <a:t>성범죄</a:t>
            </a:r>
            <a:r>
              <a:rPr lang="en-US" altLang="ko-KR" sz="1450" dirty="0"/>
              <a:t>(</a:t>
            </a:r>
            <a:r>
              <a:rPr lang="ko-KR" altLang="en-US" sz="1450" dirty="0"/>
              <a:t>강간</a:t>
            </a:r>
            <a:r>
              <a:rPr lang="en-US" altLang="ko-KR" sz="1450" dirty="0"/>
              <a:t>, </a:t>
            </a:r>
            <a:r>
              <a:rPr lang="ko-KR" altLang="en-US" sz="1450" dirty="0"/>
              <a:t>유사강간</a:t>
            </a:r>
            <a:r>
              <a:rPr lang="en-US" altLang="ko-KR" sz="1450" dirty="0"/>
              <a:t>, </a:t>
            </a:r>
            <a:r>
              <a:rPr lang="ko-KR" altLang="en-US" sz="1450" dirty="0"/>
              <a:t>강제추행</a:t>
            </a:r>
            <a:r>
              <a:rPr lang="en-US" altLang="ko-KR" sz="1450" dirty="0"/>
              <a:t>), </a:t>
            </a:r>
            <a:r>
              <a:rPr lang="ko-KR" altLang="en-US" sz="1450" dirty="0"/>
              <a:t>방화</a:t>
            </a:r>
            <a:r>
              <a:rPr lang="en-US" altLang="ko-KR" sz="1450" dirty="0"/>
              <a:t>, </a:t>
            </a:r>
            <a:r>
              <a:rPr lang="ko-KR" altLang="en-US" sz="1450" dirty="0"/>
              <a:t>사기 항목에서 계획적 범행의 경우 가중처벌의 요소로 </a:t>
            </a:r>
            <a:r>
              <a:rPr lang="ko-KR" altLang="en-US" sz="1450" dirty="0" err="1"/>
              <a:t>명시되있음</a:t>
            </a:r>
            <a:r>
              <a:rPr lang="en-US" altLang="ko-KR" sz="145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50" dirty="0"/>
              <a:t>실제로 우발적 범죄에 대해서 검색해보면 감형의 요소로 채택되는 경우가 허다하며 간단한 </a:t>
            </a:r>
            <a:r>
              <a:rPr lang="ko-KR" altLang="en-US" sz="1450" dirty="0" err="1"/>
              <a:t>웹서핑으로도</a:t>
            </a:r>
            <a:r>
              <a:rPr lang="ko-KR" altLang="en-US" sz="1450" dirty="0"/>
              <a:t> 관련 자료 확보가능</a:t>
            </a:r>
            <a:r>
              <a:rPr lang="en-US" altLang="ko-KR" sz="145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50" dirty="0"/>
              <a:t>위의 예시로 몇몇 범죄에 대해서 범행 전 감형 요소에 대해서 찾아본 기록이 있는 경우가 있음</a:t>
            </a:r>
            <a:r>
              <a:rPr lang="en-US" altLang="ko-KR" sz="1450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1450" dirty="0"/>
              <a:t>우발적임</a:t>
            </a:r>
            <a:r>
              <a:rPr lang="en-US" altLang="ko-KR" sz="1450" dirty="0"/>
              <a:t>(</a:t>
            </a:r>
            <a:r>
              <a:rPr lang="ko-KR" altLang="en-US" sz="1450" dirty="0"/>
              <a:t>어떤 일이 예기하지 않게 우연히 일어나는 것</a:t>
            </a:r>
            <a:r>
              <a:rPr lang="en-US" altLang="ko-KR" sz="1450" dirty="0"/>
              <a:t>)</a:t>
            </a:r>
            <a:r>
              <a:rPr lang="ko-KR" altLang="en-US" sz="1450" dirty="0"/>
              <a:t>이 받아들여진다면 가중처벌요소의 여러 항목에서 벗어날 수 있는 이해관계에 있음</a:t>
            </a:r>
            <a:r>
              <a:rPr lang="en-US" altLang="ko-KR" sz="145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450" dirty="0"/>
              <a:t>ex)</a:t>
            </a:r>
            <a:r>
              <a:rPr lang="ko-KR" altLang="en-US" sz="1450" dirty="0"/>
              <a:t>피해자에게 먼저 위협하는 등의 귀책사유가 있다</a:t>
            </a:r>
            <a:r>
              <a:rPr lang="en-US" altLang="ko-KR" sz="1450" dirty="0"/>
              <a:t>, </a:t>
            </a:r>
            <a:r>
              <a:rPr lang="ko-KR" altLang="en-US" sz="1450" dirty="0"/>
              <a:t>미필적 살인의 고의</a:t>
            </a:r>
            <a:r>
              <a:rPr lang="en-US" altLang="ko-KR" sz="1450" dirty="0"/>
              <a:t>, </a:t>
            </a:r>
            <a:r>
              <a:rPr lang="ko-KR" altLang="en-US" sz="1450" dirty="0"/>
              <a:t>진지한 반성</a:t>
            </a:r>
            <a:r>
              <a:rPr lang="en-US" altLang="ko-KR" sz="1450" dirty="0"/>
              <a:t>(</a:t>
            </a:r>
            <a:r>
              <a:rPr lang="ko-KR" altLang="en-US" sz="1450" dirty="0"/>
              <a:t>과 그로 인한 </a:t>
            </a:r>
            <a:r>
              <a:rPr lang="ko-KR" altLang="en-US" sz="1450" dirty="0" err="1"/>
              <a:t>처벌불원</a:t>
            </a:r>
            <a:r>
              <a:rPr lang="en-US" altLang="ko-KR" sz="1450" dirty="0"/>
              <a:t>), </a:t>
            </a:r>
            <a:r>
              <a:rPr lang="ko-KR" altLang="en-US" sz="1450" dirty="0"/>
              <a:t>심신미약 등</a:t>
            </a:r>
            <a:r>
              <a:rPr lang="en-US" altLang="ko-KR" sz="1450" dirty="0"/>
              <a:t>..</a:t>
            </a:r>
            <a:endParaRPr lang="ko-KR" altLang="en-US" sz="1450" dirty="0"/>
          </a:p>
        </p:txBody>
      </p:sp>
    </p:spTree>
    <p:extLst>
      <p:ext uri="{BB962C8B-B14F-4D97-AF65-F5344CB8AC3E}">
        <p14:creationId xmlns:p14="http://schemas.microsoft.com/office/powerpoint/2010/main" val="143873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24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09E41-1911-4AF9-9038-AD1842C345C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5030" y="1032722"/>
          <a:ext cx="11581940" cy="18904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194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1922220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592766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679926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71834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641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7934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데이터 처리 및 저장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수집된 데이터를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전처리한다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결측치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등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).</a:t>
                      </a:r>
                    </a:p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전처리한 파일을 저장한다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7934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데이터 시각화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전처리한 파일을 읽어온다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fontAlgn="ctr">
                        <a:lnSpc>
                          <a:spcPct val="125000"/>
                        </a:lnSpc>
                        <a:buAutoNum type="arabicPeriod"/>
                      </a:pP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읽어온 파일의 데이터를 시각화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그래프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92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820481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1A50E0-A136-49A7-B060-4BB6200E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037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8CBF33-5DA6-4669-8C5B-AED328F0279A}"/>
              </a:ext>
            </a:extLst>
          </p:cNvPr>
          <p:cNvSpPr txBox="1"/>
          <p:nvPr/>
        </p:nvSpPr>
        <p:spPr>
          <a:xfrm>
            <a:off x="302603" y="87104"/>
            <a:ext cx="397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범행동기에서 부주의에 대해서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F9892FE-9677-41FA-B8B6-C0DEAFFC21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52821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6ABA380-0D51-4E8C-BC9B-91F67817572A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E377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AFFC9-ABCB-4BB8-B557-9FF8F93AB44F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부주의</a:t>
            </a:r>
          </a:p>
        </p:txBody>
      </p:sp>
    </p:spTree>
    <p:extLst>
      <p:ext uri="{BB962C8B-B14F-4D97-AF65-F5344CB8AC3E}">
        <p14:creationId xmlns:p14="http://schemas.microsoft.com/office/powerpoint/2010/main" val="28305397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3" y="87104"/>
            <a:ext cx="397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범행동기에서 부주의에 대해서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BF0B56-9F55-42B2-B178-F99B9CFE84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7393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C7D9813-1DC0-465B-BFD2-1E38FA5D57E7}"/>
              </a:ext>
            </a:extLst>
          </p:cNvPr>
          <p:cNvSpPr/>
          <p:nvPr/>
        </p:nvSpPr>
        <p:spPr>
          <a:xfrm>
            <a:off x="8547100" y="6057900"/>
            <a:ext cx="2451100" cy="381000"/>
          </a:xfrm>
          <a:prstGeom prst="rect">
            <a:avLst/>
          </a:prstGeom>
          <a:solidFill>
            <a:srgbClr val="E377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77223-37D6-4D09-A5CC-5DD3E75FD230}"/>
              </a:ext>
            </a:extLst>
          </p:cNvPr>
          <p:cNvSpPr txBox="1"/>
          <p:nvPr/>
        </p:nvSpPr>
        <p:spPr>
          <a:xfrm>
            <a:off x="11010900" y="609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부주의</a:t>
            </a:r>
          </a:p>
        </p:txBody>
      </p:sp>
      <p:sp>
        <p:nvSpPr>
          <p:cNvPr id="3" name="L 도형 2">
            <a:extLst>
              <a:ext uri="{FF2B5EF4-FFF2-40B4-BE49-F238E27FC236}">
                <a16:creationId xmlns:a16="http://schemas.microsoft.com/office/drawing/2014/main" id="{34CB1911-FAD9-4399-B5C2-6927D7F12BB7}"/>
              </a:ext>
            </a:extLst>
          </p:cNvPr>
          <p:cNvSpPr/>
          <p:nvPr/>
        </p:nvSpPr>
        <p:spPr>
          <a:xfrm rot="19410177">
            <a:off x="2560904" y="803547"/>
            <a:ext cx="250827" cy="126961"/>
          </a:xfrm>
          <a:prstGeom prst="corner">
            <a:avLst>
              <a:gd name="adj1" fmla="val 30758"/>
              <a:gd name="adj2" fmla="val 29442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0752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9ADD04-DE88-4BCF-810C-7F7CFF56216A}"/>
              </a:ext>
            </a:extLst>
          </p:cNvPr>
          <p:cNvSpPr txBox="1"/>
          <p:nvPr/>
        </p:nvSpPr>
        <p:spPr>
          <a:xfrm>
            <a:off x="73153" y="244963"/>
            <a:ext cx="12343196" cy="506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50" dirty="0"/>
              <a:t>2. </a:t>
            </a:r>
            <a:r>
              <a:rPr lang="ko-KR" altLang="en-US" sz="1450" dirty="0"/>
              <a:t>범행동기에서 부주의에 대해서</a:t>
            </a:r>
            <a:r>
              <a:rPr lang="en-US" altLang="ko-KR" sz="1450" dirty="0"/>
              <a:t>..</a:t>
            </a:r>
          </a:p>
          <a:p>
            <a:pPr>
              <a:lnSpc>
                <a:spcPct val="150000"/>
              </a:lnSpc>
            </a:pPr>
            <a:endParaRPr lang="en-US" altLang="ko-KR" sz="1450" dirty="0"/>
          </a:p>
          <a:p>
            <a:pPr>
              <a:lnSpc>
                <a:spcPct val="150000"/>
              </a:lnSpc>
            </a:pPr>
            <a:r>
              <a:rPr lang="ko-KR" altLang="en-US" sz="1450" dirty="0"/>
              <a:t>형법 제 </a:t>
            </a:r>
            <a:r>
              <a:rPr lang="en-US" altLang="ko-KR" sz="1450" dirty="0"/>
              <a:t>14</a:t>
            </a:r>
            <a:r>
              <a:rPr lang="ko-KR" altLang="en-US" sz="1450" dirty="0"/>
              <a:t>조 과실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정상적으로 기울여야할 주의</a:t>
            </a:r>
            <a:r>
              <a:rPr lang="en-US" altLang="ko-KR" sz="1450" dirty="0"/>
              <a:t>(</a:t>
            </a:r>
            <a:r>
              <a:rPr lang="ko-KR" altLang="en-US" sz="1450" dirty="0"/>
              <a:t>주의</a:t>
            </a:r>
            <a:r>
              <a:rPr lang="en-US" altLang="ko-KR" sz="1450" dirty="0"/>
              <a:t>)</a:t>
            </a:r>
            <a:r>
              <a:rPr lang="ko-KR" altLang="en-US" sz="1450" dirty="0"/>
              <a:t>를 게을리하여 죄의 성립요소인 </a:t>
            </a:r>
            <a:r>
              <a:rPr lang="en-US" altLang="ko-KR" sz="1450" dirty="0"/>
              <a:t>'</a:t>
            </a:r>
            <a:r>
              <a:rPr lang="ko-KR" altLang="en-US" sz="1450" dirty="0"/>
              <a:t>사실을 인식하지 못한 행위</a:t>
            </a:r>
            <a:r>
              <a:rPr lang="en-US" altLang="ko-KR" sz="1450" dirty="0"/>
              <a:t>'</a:t>
            </a:r>
            <a:r>
              <a:rPr lang="ko-KR" altLang="en-US" sz="1450" dirty="0"/>
              <a:t>는 법률에 </a:t>
            </a:r>
            <a:r>
              <a:rPr lang="en-US" altLang="ko-KR" sz="1450" dirty="0"/>
              <a:t>'</a:t>
            </a:r>
            <a:r>
              <a:rPr lang="ko-KR" altLang="en-US" sz="1450" dirty="0"/>
              <a:t>특별한 규정</a:t>
            </a:r>
            <a:r>
              <a:rPr lang="en-US" altLang="ko-KR" sz="1450" dirty="0"/>
              <a:t>'</a:t>
            </a:r>
            <a:r>
              <a:rPr lang="ko-KR" altLang="en-US" sz="1450" dirty="0"/>
              <a:t>이 있는 경우에만 처벌한다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50" dirty="0"/>
          </a:p>
          <a:p>
            <a:pPr>
              <a:lnSpc>
                <a:spcPct val="150000"/>
              </a:lnSpc>
            </a:pPr>
            <a:r>
              <a:rPr lang="ko-KR" altLang="en-US" sz="1450" dirty="0"/>
              <a:t>사기의 경우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어떤 행위가 사기가 되는 지 몰랐을 확률이 매우 높다</a:t>
            </a:r>
            <a:r>
              <a:rPr lang="en-US" altLang="ko-KR" sz="1450" dirty="0"/>
              <a:t>(</a:t>
            </a:r>
            <a:r>
              <a:rPr lang="ko-KR" altLang="en-US" sz="1450" dirty="0"/>
              <a:t>특히 일반인 </a:t>
            </a:r>
            <a:r>
              <a:rPr lang="en-US" altLang="ko-KR" sz="1450" dirty="0"/>
              <a:t>2019</a:t>
            </a:r>
            <a:r>
              <a:rPr lang="ko-KR" altLang="en-US" sz="1450" dirty="0"/>
              <a:t>년</a:t>
            </a:r>
            <a:r>
              <a:rPr lang="en-US" altLang="ko-KR" sz="1450" dirty="0"/>
              <a:t>). </a:t>
            </a:r>
            <a:r>
              <a:rPr lang="ko-KR" altLang="en-US" sz="1450" dirty="0"/>
              <a:t>다만 미필적 고의로 인한 기망행위인 경우 </a:t>
            </a:r>
            <a:r>
              <a:rPr lang="ko-KR" altLang="en-US" sz="1450" dirty="0" err="1"/>
              <a:t>감경의</a:t>
            </a:r>
            <a:r>
              <a:rPr lang="ko-KR" altLang="en-US" sz="1450" dirty="0"/>
              <a:t> 사유가 된다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50" dirty="0"/>
              <a:t>-&gt; </a:t>
            </a:r>
            <a:r>
              <a:rPr lang="ko-KR" altLang="en-US" sz="1450" dirty="0"/>
              <a:t>범행동기가 허위일 가능성도 있다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50" dirty="0"/>
          </a:p>
          <a:p>
            <a:pPr>
              <a:lnSpc>
                <a:spcPct val="150000"/>
              </a:lnSpc>
            </a:pPr>
            <a:r>
              <a:rPr lang="ko-KR" altLang="en-US" sz="1450" dirty="0"/>
              <a:t>마약의 경우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부주의의 비율이 생각보다 높다</a:t>
            </a:r>
            <a:r>
              <a:rPr lang="en-US" altLang="ko-KR" sz="1450" dirty="0"/>
              <a:t>. </a:t>
            </a:r>
            <a:r>
              <a:rPr lang="ko-KR" altLang="en-US" sz="1450" dirty="0"/>
              <a:t>모르고 복용하는 경우</a:t>
            </a:r>
            <a:r>
              <a:rPr lang="en-US" altLang="ko-KR" sz="1450" dirty="0"/>
              <a:t>, </a:t>
            </a:r>
            <a:r>
              <a:rPr lang="ko-KR" altLang="en-US" sz="1450" dirty="0"/>
              <a:t>속이고 </a:t>
            </a:r>
            <a:r>
              <a:rPr lang="ko-KR" altLang="en-US" sz="1450" dirty="0" err="1"/>
              <a:t>복용시키는</a:t>
            </a:r>
            <a:r>
              <a:rPr lang="ko-KR" altLang="en-US" sz="1450" dirty="0"/>
              <a:t> 경우가 많은 것으로 추정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대표적으로 </a:t>
            </a:r>
            <a:r>
              <a:rPr lang="en-US" altLang="ko-KR" sz="1450" dirty="0"/>
              <a:t>GHB</a:t>
            </a:r>
            <a:r>
              <a:rPr lang="ko-KR" altLang="en-US" sz="1450" dirty="0"/>
              <a:t>가 있다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사족으로 미성년자의 주 범행동기이자</a:t>
            </a:r>
            <a:r>
              <a:rPr lang="en-US" altLang="ko-KR" sz="1450" dirty="0"/>
              <a:t>, </a:t>
            </a:r>
            <a:r>
              <a:rPr lang="ko-KR" altLang="en-US" sz="1450" dirty="0" err="1"/>
              <a:t>일반인들에서도</a:t>
            </a:r>
            <a:r>
              <a:rPr lang="ko-KR" altLang="en-US" sz="1450" dirty="0"/>
              <a:t> 점점 증가하는 비율인 호기심의 경우 감경사유가 있다</a:t>
            </a:r>
            <a:r>
              <a:rPr lang="en-US" altLang="ko-KR" sz="14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50" dirty="0"/>
              <a:t>마약사범 감경사유</a:t>
            </a:r>
          </a:p>
          <a:p>
            <a:pPr>
              <a:lnSpc>
                <a:spcPct val="150000"/>
              </a:lnSpc>
            </a:pPr>
            <a:r>
              <a:rPr lang="en-US" altLang="ko-KR" sz="1450" dirty="0"/>
              <a:t>- </a:t>
            </a:r>
            <a:r>
              <a:rPr lang="ko-KR" altLang="en-US" sz="1450" dirty="0"/>
              <a:t>호기심에 의한 일회성 행위인 경우</a:t>
            </a:r>
          </a:p>
        </p:txBody>
      </p:sp>
    </p:spTree>
    <p:extLst>
      <p:ext uri="{BB962C8B-B14F-4D97-AF65-F5344CB8AC3E}">
        <p14:creationId xmlns:p14="http://schemas.microsoft.com/office/powerpoint/2010/main" val="2516293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호기심과 우발적에 대한 고찰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BBF0B56-9F55-42B2-B178-F99B9CFE84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614" y="557393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마약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>
                      <a:blip r:embed="rId2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AC5038D-6429-43A9-8783-AFD2BD170CF6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57148-0560-46C1-B671-A85363F1FA30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2BFC89-E73D-4597-8CFB-3A21108ED573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7AFF2-481D-41AE-9432-81E51CBAAB6B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</p:spTree>
    <p:extLst>
      <p:ext uri="{BB962C8B-B14F-4D97-AF65-F5344CB8AC3E}">
        <p14:creationId xmlns:p14="http://schemas.microsoft.com/office/powerpoint/2010/main" val="19581573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호기심과 우발적에 대한 고찰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B93BF0C-02E7-4A09-BF14-2EF8EAAD553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46805"/>
          <a:ext cx="11523391" cy="538148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439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43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4996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5EA59551-939E-4A05-9162-05CAB987DD0B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08968-7FE6-43E2-9914-D8CC468AB8D2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A82FCC-CAF1-4A8B-80B2-98F429EB14C0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780DA-6353-471A-919F-9E52A65465E4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</p:spTree>
    <p:extLst>
      <p:ext uri="{BB962C8B-B14F-4D97-AF65-F5344CB8AC3E}">
        <p14:creationId xmlns:p14="http://schemas.microsoft.com/office/powerpoint/2010/main" val="1723416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호기심과 우발적에 대한 고찰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A38ABB9-684C-4CCA-AAD6-3E86D3DCE4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46810"/>
          <a:ext cx="11523391" cy="5387282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450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4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5576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DC68AB5-A91E-4903-9B25-E92C791572E4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7F294-9DFE-486A-B7CF-DF740FF55109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7EAC89-9625-49BB-BB98-59E210729080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6550E-B71E-438A-9227-AF4B30D80D93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</p:spTree>
    <p:extLst>
      <p:ext uri="{BB962C8B-B14F-4D97-AF65-F5344CB8AC3E}">
        <p14:creationId xmlns:p14="http://schemas.microsoft.com/office/powerpoint/2010/main" val="29833273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호기심과 우발적에 대한 고찰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52407D-518E-4AEB-B8A9-FA2900791E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5534" y="546808"/>
          <a:ext cx="11523391" cy="5395099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6059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유사강간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60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63579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75CF39A-2DF7-4AFA-9750-9F1F780FFC18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3F013-AA5C-4BED-9164-AE64C5856107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6BBE28-2AAC-4FAD-9501-EF154AE0C923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CFB88-F571-42DA-84CC-1177F4B1B441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</p:spTree>
    <p:extLst>
      <p:ext uri="{BB962C8B-B14F-4D97-AF65-F5344CB8AC3E}">
        <p14:creationId xmlns:p14="http://schemas.microsoft.com/office/powerpoint/2010/main" val="2644970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호기심과 우발적에 대한 고찰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346C1F-ADA1-47BC-B634-897B665266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2822"/>
          <a:ext cx="11523391" cy="5440921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4068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강제추행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이유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비율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40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70940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50DA73B-2A68-4160-A5B5-718F072E9F11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9467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6A1C3-21B1-4727-8C3D-F4D2C2A0C4CD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우발적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8A4BEB-86AB-4A31-A968-18DA36E45626}"/>
              </a:ext>
            </a:extLst>
          </p:cNvPr>
          <p:cNvSpPr/>
          <p:nvPr/>
        </p:nvSpPr>
        <p:spPr>
          <a:xfrm>
            <a:off x="8547100" y="6477000"/>
            <a:ext cx="2451100" cy="228600"/>
          </a:xfrm>
          <a:prstGeom prst="rect">
            <a:avLst/>
          </a:prstGeom>
          <a:solidFill>
            <a:srgbClr val="2CA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74D31-FA06-47E5-B83D-AB062E1C39B3}"/>
              </a:ext>
            </a:extLst>
          </p:cNvPr>
          <p:cNvSpPr txBox="1"/>
          <p:nvPr/>
        </p:nvSpPr>
        <p:spPr>
          <a:xfrm>
            <a:off x="11010900" y="64135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호기심</a:t>
            </a:r>
          </a:p>
        </p:txBody>
      </p:sp>
    </p:spTree>
    <p:extLst>
      <p:ext uri="{BB962C8B-B14F-4D97-AF65-F5344CB8AC3E}">
        <p14:creationId xmlns:p14="http://schemas.microsoft.com/office/powerpoint/2010/main" val="206322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EA8913-63E1-41D3-87C5-3D2D04C51387}"/>
              </a:ext>
            </a:extLst>
          </p:cNvPr>
          <p:cNvSpPr txBox="1"/>
          <p:nvPr/>
        </p:nvSpPr>
        <p:spPr>
          <a:xfrm>
            <a:off x="198520" y="739942"/>
            <a:ext cx="123287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범행동기 호기심과 우발적에 대한 고찰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호기심</a:t>
            </a:r>
            <a:r>
              <a:rPr lang="en-US" altLang="ko-KR" sz="1400" dirty="0"/>
              <a:t>: </a:t>
            </a:r>
            <a:r>
              <a:rPr lang="ko-KR" altLang="en-US" sz="1400" dirty="0"/>
              <a:t>새롭고 신기한 것을 좋아하거나 모르는 것을 알고 싶어 하는 마음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고의</a:t>
            </a:r>
            <a:r>
              <a:rPr lang="en-US" altLang="ko-KR" sz="1400" dirty="0"/>
              <a:t>: </a:t>
            </a:r>
            <a:r>
              <a:rPr lang="ko-KR" altLang="en-US" sz="1400" dirty="0"/>
              <a:t>형법에서 타인의 권리를 침해하는 줄 알면서도 </a:t>
            </a:r>
            <a:r>
              <a:rPr lang="en-US" altLang="ko-KR" sz="1400" dirty="0"/>
              <a:t>'</a:t>
            </a:r>
            <a:r>
              <a:rPr lang="ko-KR" altLang="en-US" sz="1400" dirty="0"/>
              <a:t>일부러</a:t>
            </a:r>
            <a:r>
              <a:rPr lang="en-US" altLang="ko-KR" sz="1400" dirty="0"/>
              <a:t>' </a:t>
            </a:r>
            <a:r>
              <a:rPr lang="ko-KR" altLang="en-US" sz="1400" dirty="0"/>
              <a:t>하는 생각이나 태도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2022</a:t>
            </a:r>
            <a:r>
              <a:rPr lang="ko-KR" altLang="en-US" sz="1400" dirty="0"/>
              <a:t>년 일반인 집단을 제외하면 호기심에 의한 살인기수 및 미수는 집계되지 않았다</a:t>
            </a:r>
            <a:r>
              <a:rPr lang="en-US" altLang="ko-KR" sz="1400" dirty="0"/>
              <a:t>(</a:t>
            </a:r>
            <a:r>
              <a:rPr lang="ko-KR" altLang="en-US" sz="1400" dirty="0"/>
              <a:t>심지어 </a:t>
            </a:r>
            <a:r>
              <a:rPr lang="en-US" altLang="ko-KR" sz="1400" dirty="0"/>
              <a:t>2022</a:t>
            </a:r>
            <a:r>
              <a:rPr lang="ko-KR" altLang="en-US" sz="1400" dirty="0"/>
              <a:t>년에도 각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건씩</a:t>
            </a:r>
            <a:r>
              <a:rPr lang="ko-KR" altLang="en-US" sz="1400" dirty="0"/>
              <a:t> 이다</a:t>
            </a:r>
            <a:r>
              <a:rPr lang="en-US" altLang="ko-KR" sz="1400" dirty="0"/>
              <a:t>).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그에 반해 살인기수 및 미수를 제외한 모든 범행에서 호기심이 관찰된다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특히 성범죄의 영역에서</a:t>
            </a:r>
            <a:r>
              <a:rPr lang="en-US" altLang="ko-KR" sz="1400" dirty="0"/>
              <a:t>, </a:t>
            </a:r>
            <a:r>
              <a:rPr lang="ko-KR" altLang="en-US" sz="1400" dirty="0"/>
              <a:t>호기심은 일반인에서도 일정한 비율을 차지하며</a:t>
            </a:r>
            <a:r>
              <a:rPr lang="en-US" altLang="ko-KR" sz="1400" dirty="0"/>
              <a:t>, </a:t>
            </a:r>
            <a:r>
              <a:rPr lang="ko-KR" altLang="en-US" sz="1400" dirty="0"/>
              <a:t>미성년자에서는 상당한 비율을 차지한다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가중처벌 회피의 목적에서 두 범행동기를 봤을 때</a:t>
            </a:r>
            <a:r>
              <a:rPr lang="en-US" altLang="ko-KR" sz="1400" dirty="0"/>
              <a:t>, </a:t>
            </a:r>
            <a:r>
              <a:rPr lang="ko-KR" altLang="en-US" sz="1400" dirty="0"/>
              <a:t>교집합은 </a:t>
            </a:r>
            <a:r>
              <a:rPr lang="en-US" altLang="ko-KR" sz="1400" dirty="0"/>
              <a:t>"</a:t>
            </a:r>
            <a:r>
              <a:rPr lang="ko-KR" altLang="en-US" sz="1400" dirty="0"/>
              <a:t>고의가 충분한가</a:t>
            </a:r>
            <a:r>
              <a:rPr lang="en-US" altLang="ko-KR" sz="1400" dirty="0"/>
              <a:t>?" </a:t>
            </a:r>
            <a:r>
              <a:rPr lang="ko-KR" altLang="en-US" sz="1400" dirty="0"/>
              <a:t>로 해석이 되며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"</a:t>
            </a:r>
            <a:r>
              <a:rPr lang="ko-KR" altLang="en-US" sz="1400" dirty="0"/>
              <a:t>그럴 의도는 없었다</a:t>
            </a:r>
            <a:r>
              <a:rPr lang="en-US" altLang="ko-KR" sz="1400" dirty="0"/>
              <a:t>(=</a:t>
            </a:r>
            <a:r>
              <a:rPr lang="ko-KR" altLang="en-US" sz="1400" dirty="0"/>
              <a:t>고의는 없었다</a:t>
            </a:r>
            <a:r>
              <a:rPr lang="en-US" altLang="ko-KR" sz="1400" dirty="0"/>
              <a:t>).” </a:t>
            </a:r>
            <a:r>
              <a:rPr lang="ko-KR" altLang="en-US" sz="1400" dirty="0"/>
              <a:t>를 주장할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방화에서</a:t>
            </a:r>
            <a:r>
              <a:rPr lang="en-US" altLang="ko-KR" sz="1400" dirty="0"/>
              <a:t>, </a:t>
            </a:r>
            <a:r>
              <a:rPr lang="ko-KR" altLang="en-US" sz="1400" dirty="0"/>
              <a:t>방화로 인한 살인</a:t>
            </a:r>
            <a:r>
              <a:rPr lang="en-US" altLang="ko-KR" sz="1400" dirty="0"/>
              <a:t>(</a:t>
            </a:r>
            <a:r>
              <a:rPr lang="ko-KR" altLang="en-US" sz="1400" dirty="0"/>
              <a:t>방화치사</a:t>
            </a:r>
            <a:r>
              <a:rPr lang="en-US" altLang="ko-KR" sz="1400" dirty="0"/>
              <a:t>)</a:t>
            </a:r>
            <a:r>
              <a:rPr lang="ko-KR" altLang="en-US" sz="1400" dirty="0"/>
              <a:t>이 발생한 경우 고의성 입증 여부에 따라 최소 </a:t>
            </a:r>
            <a:r>
              <a:rPr lang="en-US" altLang="ko-KR" sz="1400" dirty="0"/>
              <a:t>5</a:t>
            </a:r>
            <a:r>
              <a:rPr lang="ko-KR" altLang="en-US" sz="1400" dirty="0"/>
              <a:t>년의 양형 차이가 있으며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고의가 입증되면 무기징역까지 구형할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4F8AE0-C7E8-42F2-88FA-48296539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41" y="4597453"/>
            <a:ext cx="5554375" cy="1709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77621-3D5B-44D0-A4B2-099FCEE4B1EE}"/>
              </a:ext>
            </a:extLst>
          </p:cNvPr>
          <p:cNvSpPr txBox="1"/>
          <p:nvPr/>
        </p:nvSpPr>
        <p:spPr>
          <a:xfrm>
            <a:off x="5511113" y="6339015"/>
            <a:ext cx="637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</a:t>
            </a:r>
            <a:r>
              <a:rPr lang="ko-KR" altLang="en-US" sz="900" dirty="0"/>
              <a:t>유형에 해당할 경우</a:t>
            </a:r>
            <a:r>
              <a:rPr lang="en-US" altLang="ko-KR" sz="900" dirty="0"/>
              <a:t>, </a:t>
            </a:r>
            <a:r>
              <a:rPr lang="ko-KR" altLang="en-US" sz="900" dirty="0"/>
              <a:t>살인범죄 </a:t>
            </a:r>
            <a:r>
              <a:rPr lang="ko-KR" altLang="en-US" sz="900" dirty="0" err="1"/>
              <a:t>양형기준상</a:t>
            </a:r>
            <a:r>
              <a:rPr lang="ko-KR" altLang="en-US" sz="900" dirty="0"/>
              <a:t> 권고 형량범위의 상한 및 하한을 비교하여 중한 권고 형량범위에 의한다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표 </a:t>
            </a:r>
            <a:r>
              <a:rPr lang="en-US" altLang="ko-KR" sz="900" dirty="0"/>
              <a:t>1. </a:t>
            </a:r>
            <a:r>
              <a:rPr lang="ko-KR" altLang="en-US" sz="900" dirty="0"/>
              <a:t>대한민국법원 </a:t>
            </a:r>
            <a:r>
              <a:rPr lang="ko-KR" altLang="en-US" sz="900" dirty="0" err="1"/>
              <a:t>양형위원회</a:t>
            </a:r>
            <a:r>
              <a:rPr lang="en-US" altLang="ko-KR" sz="900" dirty="0"/>
              <a:t>, 23. </a:t>
            </a:r>
            <a:r>
              <a:rPr lang="ko-KR" altLang="en-US" sz="900" dirty="0"/>
              <a:t>방화범죄 </a:t>
            </a:r>
            <a:r>
              <a:rPr lang="ko-KR" altLang="en-US" sz="900" dirty="0" err="1"/>
              <a:t>양형기준</a:t>
            </a:r>
            <a:r>
              <a:rPr lang="en-US" altLang="ko-KR" sz="900" dirty="0"/>
              <a:t>, pp.417</a:t>
            </a:r>
            <a:r>
              <a:rPr lang="ko-KR" alt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18867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CD36A6-CA84-4F25-BA33-C82C10CCB22B}"/>
              </a:ext>
            </a:extLst>
          </p:cNvPr>
          <p:cNvSpPr txBox="1"/>
          <p:nvPr/>
        </p:nvSpPr>
        <p:spPr>
          <a:xfrm>
            <a:off x="302602" y="87104"/>
            <a:ext cx="74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dirty="0"/>
              <a:t>범행동기</a:t>
            </a:r>
            <a:r>
              <a:rPr lang="en-US" altLang="ko-KR" dirty="0"/>
              <a:t>: </a:t>
            </a:r>
            <a:r>
              <a:rPr lang="ko-KR" altLang="en-US" dirty="0"/>
              <a:t>이욕에 대해서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AF23D9C-207A-421B-8144-32308EAEBA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9518" y="551297"/>
          <a:ext cx="11523391" cy="5430410"/>
        </p:xfrm>
        <a:graphic>
          <a:graphicData uri="http://schemas.openxmlformats.org/drawingml/2006/table">
            <a:tbl>
              <a:tblPr/>
              <a:tblGrid>
                <a:gridCol w="3841130">
                  <a:extLst>
                    <a:ext uri="{9D8B030D-6E8A-4147-A177-3AD203B41FA5}">
                      <a16:colId xmlns:a16="http://schemas.microsoft.com/office/drawing/2014/main" val="1341775876"/>
                    </a:ext>
                  </a:extLst>
                </a:gridCol>
                <a:gridCol w="3841131">
                  <a:extLst>
                    <a:ext uri="{9D8B030D-6E8A-4147-A177-3AD203B41FA5}">
                      <a16:colId xmlns:a16="http://schemas.microsoft.com/office/drawing/2014/main" val="3970463353"/>
                    </a:ext>
                  </a:extLst>
                </a:gridCol>
                <a:gridCol w="3841130">
                  <a:extLst>
                    <a:ext uri="{9D8B030D-6E8A-4147-A177-3AD203B41FA5}">
                      <a16:colId xmlns:a16="http://schemas.microsoft.com/office/drawing/2014/main" val="854312581"/>
                    </a:ext>
                  </a:extLst>
                </a:gridCol>
              </a:tblGrid>
              <a:tr h="33992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 수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972878"/>
                  </a:ext>
                </a:extLst>
              </a:tr>
              <a:tr h="339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미성년자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정신장애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562350"/>
                  </a:ext>
                </a:extLst>
              </a:tr>
              <a:tr h="469889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blipFill dpi="0" rotWithShape="1">
                      <a:blip r:embed="rId2"/>
                      <a:srcRect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 l="-10000" t="-12000" r="-10000" b="-8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 l="-10000" t="-12000" r="-10000" b="-8000"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2340114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87A2168-DE71-4FA8-9067-B7E60FFE6D96}"/>
              </a:ext>
            </a:extLst>
          </p:cNvPr>
          <p:cNvSpPr/>
          <p:nvPr/>
        </p:nvSpPr>
        <p:spPr>
          <a:xfrm>
            <a:off x="8547100" y="6057900"/>
            <a:ext cx="2451100" cy="228600"/>
          </a:xfrm>
          <a:prstGeom prst="rect">
            <a:avLst/>
          </a:prstGeom>
          <a:solidFill>
            <a:srgbClr val="1F77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23492-72DF-4184-BF93-B205337CB736}"/>
              </a:ext>
            </a:extLst>
          </p:cNvPr>
          <p:cNvSpPr txBox="1"/>
          <p:nvPr/>
        </p:nvSpPr>
        <p:spPr>
          <a:xfrm>
            <a:off x="11010900" y="5994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생활비</a:t>
            </a:r>
          </a:p>
        </p:txBody>
      </p:sp>
    </p:spTree>
    <p:extLst>
      <p:ext uri="{BB962C8B-B14F-4D97-AF65-F5344CB8AC3E}">
        <p14:creationId xmlns:p14="http://schemas.microsoft.com/office/powerpoint/2010/main" val="2221190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1903</TotalTime>
  <Words>7033</Words>
  <Application>Microsoft Office PowerPoint</Application>
  <PresentationFormat>와이드스크린</PresentationFormat>
  <Paragraphs>1207</Paragraphs>
  <Slides>116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2" baseType="lpstr">
      <vt:lpstr>HY견고딕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시간대 및 장소에 따른 범죄 발생 건수</vt:lpstr>
      <vt:lpstr>데이터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세연 봉</dc:creator>
  <cp:lastModifiedBy>admin</cp:lastModifiedBy>
  <cp:revision>852</cp:revision>
  <dcterms:created xsi:type="dcterms:W3CDTF">2023-06-28T12:55:26Z</dcterms:created>
  <dcterms:modified xsi:type="dcterms:W3CDTF">2023-09-22T06:24:12Z</dcterms:modified>
</cp:coreProperties>
</file>